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7T03:05:05.3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6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4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9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3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6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3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0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2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6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3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4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purepecha.mx/threads/5362-Los-Tarascos-y-los-Pur%C3%A9pecha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useoamparo.com/colecciones/pieza/555/vasija-tripode-con-decoracion-geometrica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ey_Colim%C3%A1n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urepecha.mx/threads/3889-Michoacano-De-Nacimiento-Pur%C3%A9pecha-De-Coraz%C3%B3n!!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2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4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15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737C0A-5FD5-4D3C-9421-B4C0208E3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784" y="484632"/>
            <a:ext cx="6362129" cy="35661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sz="7400">
                <a:solidFill>
                  <a:schemeClr val="bg1"/>
                </a:solidFill>
              </a:rPr>
              <a:t>LOS PUREPECHAS O TARASCOS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92EA92-3883-4EF6-9703-90A8D0BAD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784" y="4480560"/>
            <a:ext cx="6362129" cy="1572768"/>
          </a:xfrm>
        </p:spPr>
        <p:txBody>
          <a:bodyPr>
            <a:normAutofit/>
          </a:bodyPr>
          <a:lstStyle/>
          <a:p>
            <a:r>
              <a:rPr lang="es-MX">
                <a:solidFill>
                  <a:schemeClr val="bg1"/>
                </a:solidFill>
              </a:rPr>
              <a:t>PROFR. MARIO PEÑA NUÑEZ</a:t>
            </a:r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BEE167B9-D76C-4E7B-A4E9-D945747E9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57451" y="283464"/>
            <a:ext cx="3832326" cy="3008376"/>
          </a:xfrm>
          <a:prstGeom prst="rect">
            <a:avLst/>
          </a:prstGeom>
        </p:spPr>
      </p:pic>
      <p:sp>
        <p:nvSpPr>
          <p:cNvPr id="27" name="Rectangle 6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435" y="42521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atrón de fondo&#10;&#10;Descripción generada automáticamente">
            <a:extLst>
              <a:ext uri="{FF2B5EF4-FFF2-40B4-BE49-F238E27FC236}">
                <a16:creationId xmlns:a16="http://schemas.microsoft.com/office/drawing/2014/main" id="{C3246423-5D62-4CEB-B040-B50AF63C01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01" r="38252"/>
          <a:stretch/>
        </p:blipFill>
        <p:spPr>
          <a:xfrm>
            <a:off x="8852095" y="3566160"/>
            <a:ext cx="2043037" cy="300837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93355-AE90-4F0B-AC7C-172D89A05091}"/>
              </a:ext>
            </a:extLst>
          </p:cNvPr>
          <p:cNvSpPr txBox="1"/>
          <p:nvPr/>
        </p:nvSpPr>
        <p:spPr>
          <a:xfrm>
            <a:off x="10313091" y="3091785"/>
            <a:ext cx="147668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MX" sz="700">
                <a:solidFill>
                  <a:srgbClr val="FFFFFF"/>
                </a:solidFill>
                <a:hlinkClick r:id="rId4" tooltip="http://www.purepecha.mx/threads/5362-Los-Tarascos-y-los-Pur%C3%A9pecha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MX" sz="700">
                <a:solidFill>
                  <a:srgbClr val="FFFFFF"/>
                </a:solidFill>
              </a:rPr>
              <a:t> de Autor desconocido está bajo licencia </a:t>
            </a:r>
            <a:r>
              <a:rPr lang="es-MX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MX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3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11671EB-9B2E-4E39-94FF-2BA8B0B45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2FC64A3-62BF-47FB-A545-7A43E365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4745565" y="-4745566"/>
            <a:ext cx="2700870" cy="12192000"/>
          </a:xfrm>
          <a:custGeom>
            <a:avLst/>
            <a:gdLst>
              <a:gd name="connsiteX0" fmla="*/ 0 w 2700870"/>
              <a:gd name="connsiteY0" fmla="*/ 0 h 12192000"/>
              <a:gd name="connsiteX1" fmla="*/ 0 w 2700870"/>
              <a:gd name="connsiteY1" fmla="*/ 12192000 h 12192000"/>
              <a:gd name="connsiteX2" fmla="*/ 2661694 w 2700870"/>
              <a:gd name="connsiteY2" fmla="*/ 12192000 h 12192000"/>
              <a:gd name="connsiteX3" fmla="*/ 2632716 w 2700870"/>
              <a:gd name="connsiteY3" fmla="*/ 11941855 h 12192000"/>
              <a:gd name="connsiteX4" fmla="*/ 2605238 w 2700870"/>
              <a:gd name="connsiteY4" fmla="*/ 10895781 h 12192000"/>
              <a:gd name="connsiteX5" fmla="*/ 2672927 w 2700870"/>
              <a:gd name="connsiteY5" fmla="*/ 9729981 h 12192000"/>
              <a:gd name="connsiteX6" fmla="*/ 2672927 w 2700870"/>
              <a:gd name="connsiteY6" fmla="*/ 9349685 h 12192000"/>
              <a:gd name="connsiteX7" fmla="*/ 2665256 w 2700870"/>
              <a:gd name="connsiteY7" fmla="*/ 8947869 h 12192000"/>
              <a:gd name="connsiteX8" fmla="*/ 2666835 w 2700870"/>
              <a:gd name="connsiteY8" fmla="*/ 7719557 h 12192000"/>
              <a:gd name="connsiteX9" fmla="*/ 2648109 w 2700870"/>
              <a:gd name="connsiteY9" fmla="*/ 6285351 h 12192000"/>
              <a:gd name="connsiteX10" fmla="*/ 2672476 w 2700870"/>
              <a:gd name="connsiteY10" fmla="*/ 5314115 h 12192000"/>
              <a:gd name="connsiteX11" fmla="*/ 2662774 w 2700870"/>
              <a:gd name="connsiteY11" fmla="*/ 4956020 h 12192000"/>
              <a:gd name="connsiteX12" fmla="*/ 2679020 w 2700870"/>
              <a:gd name="connsiteY12" fmla="*/ 4142653 h 12192000"/>
              <a:gd name="connsiteX13" fmla="*/ 2681951 w 2700870"/>
              <a:gd name="connsiteY13" fmla="*/ 3198141 h 12192000"/>
              <a:gd name="connsiteX14" fmla="*/ 2632541 w 2700870"/>
              <a:gd name="connsiteY14" fmla="*/ 1982283 h 12192000"/>
              <a:gd name="connsiteX15" fmla="*/ 2667512 w 2700870"/>
              <a:gd name="connsiteY15" fmla="*/ 1445702 h 12192000"/>
              <a:gd name="connsiteX16" fmla="*/ 2660518 w 2700870"/>
              <a:gd name="connsiteY16" fmla="*/ 750797 h 12192000"/>
              <a:gd name="connsiteX17" fmla="*/ 2651539 w 2700870"/>
              <a:gd name="connsiteY17" fmla="*/ 168769 h 12192000"/>
              <a:gd name="connsiteX18" fmla="*/ 2668618 w 2700870"/>
              <a:gd name="connsiteY18" fmla="*/ 0 h 12192000"/>
              <a:gd name="connsiteX19" fmla="*/ 781493 w 2700870"/>
              <a:gd name="connsiteY19" fmla="*/ 0 h 12192000"/>
              <a:gd name="connsiteX20" fmla="*/ 409569 w 2700870"/>
              <a:gd name="connsiteY20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00870" h="12192000">
                <a:moveTo>
                  <a:pt x="0" y="0"/>
                </a:moveTo>
                <a:lnTo>
                  <a:pt x="0" y="12192000"/>
                </a:lnTo>
                <a:lnTo>
                  <a:pt x="2661694" y="12192000"/>
                </a:lnTo>
                <a:lnTo>
                  <a:pt x="2632716" y="11941855"/>
                </a:lnTo>
                <a:cubicBezTo>
                  <a:pt x="2602362" y="11594183"/>
                  <a:pt x="2599485" y="11245047"/>
                  <a:pt x="2605238" y="10895781"/>
                </a:cubicBezTo>
                <a:cubicBezTo>
                  <a:pt x="2611558" y="10506425"/>
                  <a:pt x="2629380" y="10117297"/>
                  <a:pt x="2672927" y="9729981"/>
                </a:cubicBezTo>
                <a:cubicBezTo>
                  <a:pt x="2684548" y="9603480"/>
                  <a:pt x="2684548" y="9476187"/>
                  <a:pt x="2672927" y="9349685"/>
                </a:cubicBezTo>
                <a:cubicBezTo>
                  <a:pt x="2663496" y="9215958"/>
                  <a:pt x="2660924" y="9081848"/>
                  <a:pt x="2665256" y="8947869"/>
                </a:cubicBezTo>
                <a:cubicBezTo>
                  <a:pt x="2678116" y="8538360"/>
                  <a:pt x="2648559" y="8128618"/>
                  <a:pt x="2666835" y="7719557"/>
                </a:cubicBezTo>
                <a:cubicBezTo>
                  <a:pt x="2688269" y="7240958"/>
                  <a:pt x="2663226" y="6763493"/>
                  <a:pt x="2648109" y="6285351"/>
                </a:cubicBezTo>
                <a:cubicBezTo>
                  <a:pt x="2637956" y="5961455"/>
                  <a:pt x="2631636" y="5637330"/>
                  <a:pt x="2672476" y="5314115"/>
                </a:cubicBezTo>
                <a:cubicBezTo>
                  <a:pt x="2687594" y="5195204"/>
                  <a:pt x="2674732" y="5074932"/>
                  <a:pt x="2662774" y="4956020"/>
                </a:cubicBezTo>
                <a:cubicBezTo>
                  <a:pt x="2635699" y="4683988"/>
                  <a:pt x="2650591" y="4413093"/>
                  <a:pt x="2679020" y="4142653"/>
                </a:cubicBezTo>
                <a:cubicBezTo>
                  <a:pt x="2712412" y="3827814"/>
                  <a:pt x="2702710" y="3513204"/>
                  <a:pt x="2681951" y="3198141"/>
                </a:cubicBezTo>
                <a:cubicBezTo>
                  <a:pt x="2655103" y="2793383"/>
                  <a:pt x="2621257" y="2389987"/>
                  <a:pt x="2632541" y="1982283"/>
                </a:cubicBezTo>
                <a:cubicBezTo>
                  <a:pt x="2637279" y="1803119"/>
                  <a:pt x="2653299" y="1624412"/>
                  <a:pt x="2667512" y="1445702"/>
                </a:cubicBezTo>
                <a:cubicBezTo>
                  <a:pt x="2682111" y="1214217"/>
                  <a:pt x="2679764" y="981948"/>
                  <a:pt x="2660518" y="750797"/>
                </a:cubicBezTo>
                <a:cubicBezTo>
                  <a:pt x="2647658" y="556628"/>
                  <a:pt x="2639366" y="362460"/>
                  <a:pt x="2651539" y="168769"/>
                </a:cubicBezTo>
                <a:lnTo>
                  <a:pt x="2668618" y="0"/>
                </a:lnTo>
                <a:lnTo>
                  <a:pt x="781493" y="0"/>
                </a:lnTo>
                <a:lnTo>
                  <a:pt x="409569" y="0"/>
                </a:lnTo>
                <a:close/>
              </a:path>
            </a:pathLst>
          </a:custGeom>
          <a:solidFill>
            <a:srgbClr val="937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CD095F-43C0-4520-B9B1-48A15B5D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86384"/>
            <a:ext cx="3419856" cy="1600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400">
                <a:solidFill>
                  <a:schemeClr val="bg1"/>
                </a:solidFill>
              </a:rPr>
              <a:t>UBICACIÓN GEOGRÁFICA O ESPACIAL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786384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4925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B7A7AB-577B-4B50-B04D-8A703000C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786384"/>
            <a:ext cx="6894576" cy="1600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región de MESOAMERICA, específicamente en la REGIÓN DE OCCIDENTE, integrada en los actuales estados de: MICHOACAN, JALISCO, GUANAJUATO, COLIMA Y LA PARTE NORTE DE GUERRERO.</a:t>
            </a:r>
          </a:p>
          <a:p>
            <a:pPr marL="0" indent="0">
              <a:buNone/>
            </a:pP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 descr="Imagen que contiene tabla, tazón, café, oscuro&#10;&#10;Descripción generada automáticamente">
            <a:extLst>
              <a:ext uri="{FF2B5EF4-FFF2-40B4-BE49-F238E27FC236}">
                <a16:creationId xmlns:a16="http://schemas.microsoft.com/office/drawing/2014/main" id="{4E11F027-7F9C-4A38-B6B2-D75951412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0934" y="3005619"/>
            <a:ext cx="5303520" cy="3526840"/>
          </a:xfrm>
          <a:prstGeom prst="rect">
            <a:avLst/>
          </a:prstGeom>
        </p:spPr>
      </p:pic>
      <p:pic>
        <p:nvPicPr>
          <p:cNvPr id="5" name="Imagen 4" descr="Imagen que contiene taza, tabla, viejo, florero&#10;&#10;Descripción generada automáticamente">
            <a:extLst>
              <a:ext uri="{FF2B5EF4-FFF2-40B4-BE49-F238E27FC236}">
                <a16:creationId xmlns:a16="http://schemas.microsoft.com/office/drawing/2014/main" id="{4088F78E-6D29-4A0F-B988-2105245B0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45351" y="3005619"/>
            <a:ext cx="5303520" cy="352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3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F5653B-C3D1-4BB9-A2A9-5A4DA114A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5000"/>
              <a:t>UBICACIÓN TEMPORAL Y ORIGEN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82541C-B948-4D14-83FF-EBD578879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9" r="2" b="2617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CFD70"/>
          </a:solidFill>
          <a:ln w="38100" cap="rnd">
            <a:solidFill>
              <a:srgbClr val="FCFD7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7C8FC-8A1E-4F8A-A975-A4B7598BC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s-MX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 una cultura del HORIZONTE POSTCLÁSICO.</a:t>
            </a:r>
          </a:p>
          <a:p>
            <a:r>
              <a:rPr lang="es-MX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existe una referencia temporal que la ubique en el tiempo de manera específica, pero su esplendor y decadencia, se dio en los S. XV – XVI.</a:t>
            </a:r>
          </a:p>
          <a:p>
            <a:r>
              <a:rPr lang="es-MX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cuanto a su origen, algunas leyendas narran que fueron parte de las tribus CHICHIMECAS que junto a los AZTECAS, migraron del Norte de México a MESOAMERICA. De tradición guerrera, fundaron el IMPERIO PUREPECHA / TARASCO, que se opuso al igual que los mayas a la conquista del IMPERIO AZTECA.</a:t>
            </a:r>
          </a:p>
          <a:p>
            <a:pPr marL="0" indent="0">
              <a:buNone/>
            </a:pPr>
            <a:endParaRPr lang="es-MX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3596D9-225B-41D7-BDA3-87F24D94AF5B}"/>
              </a:ext>
            </a:extLst>
          </p:cNvPr>
          <p:cNvSpPr txBox="1"/>
          <p:nvPr/>
        </p:nvSpPr>
        <p:spPr>
          <a:xfrm>
            <a:off x="10801876" y="6657945"/>
            <a:ext cx="13901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MX" sz="700">
                <a:solidFill>
                  <a:srgbClr val="FFFFFF"/>
                </a:solidFill>
                <a:hlinkClick r:id="rId3" tooltip="https://commons.wikimedia.org/wiki/File:Rey_Colim%C3%A1n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MX" sz="700">
                <a:solidFill>
                  <a:srgbClr val="FFFFFF"/>
                </a:solidFill>
              </a:rPr>
              <a:t> de Autor desconocido está bajo licencia </a:t>
            </a:r>
            <a:r>
              <a:rPr lang="es-MX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MX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0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A12ACC-5670-466D-A60C-F6E79AF4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3000" dirty="0"/>
              <a:t>PRINCIPALES ASENTAMIENTOS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8DE4D9-987B-473D-B50D-9360C1FC9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PATZCUARO</a:t>
            </a:r>
          </a:p>
          <a:p>
            <a:r>
              <a:rPr lang="es-MX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TZINTZUNT-ZAN</a:t>
            </a:r>
          </a:p>
          <a:p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IHUATZO</a:t>
            </a:r>
          </a:p>
          <a:p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ZACAPO</a:t>
            </a:r>
          </a:p>
          <a:p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CARAPAN</a:t>
            </a:r>
          </a:p>
          <a:p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TINGAMBATO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9" name="Ink 1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Imagen 4" descr="Diagrama, Esquemático&#10;&#10;Descripción generada automáticamente">
            <a:extLst>
              <a:ext uri="{FF2B5EF4-FFF2-40B4-BE49-F238E27FC236}">
                <a16:creationId xmlns:a16="http://schemas.microsoft.com/office/drawing/2014/main" id="{A6A2E1CB-1295-481E-81E1-BB1C1B3A9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54296" y="736549"/>
            <a:ext cx="6903720" cy="538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2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A352B6-EB0F-4D58-A041-E2DAC8590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DESARROLLO HISTÓRICO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BB015C-4C40-42DB-A08E-DB059F21D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Destaca en su historia el héroe mitológico TARIACURI, que al igual que CE ACATL TOPILTZIN QUETZALTCOATL, de los TOLTECAS, funda el imperio purépecha o tarasco en su máximo esplendor.</a:t>
            </a:r>
          </a:p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su muerte, el imperio se dividió en tres partes, cada una de estas gobernadas por su hijo y dos sobrinos:</a:t>
            </a:r>
          </a:p>
          <a:p>
            <a:pPr marL="514350" indent="-514350">
              <a:buAutoNum type="arabicPeriod"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HIQUINGARE = HIJO DE TARIACURI</a:t>
            </a:r>
          </a:p>
          <a:p>
            <a:pPr marL="514350" indent="-514350">
              <a:buAutoNum type="arabicPeriod"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HIRIPAN = SOBRINO DE TARIACURI</a:t>
            </a:r>
          </a:p>
          <a:p>
            <a:pPr marL="514350" indent="-514350">
              <a:buAutoNum type="arabicPeriod"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TANGAXOÁN = SOBRINO DE TARIACURI</a:t>
            </a:r>
          </a:p>
          <a:p>
            <a:pPr marL="0" indent="0"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Estos señoríos se unificaron para resistir la invasión azteca del conquistador AXAYÁCATL</a:t>
            </a:r>
          </a:p>
        </p:txBody>
      </p:sp>
    </p:spTree>
    <p:extLst>
      <p:ext uri="{BB962C8B-B14F-4D97-AF65-F5344CB8AC3E}">
        <p14:creationId xmlns:p14="http://schemas.microsoft.com/office/powerpoint/2010/main" val="2829866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3186F6-B3D8-40B4-8315-19E273188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DECADENCIA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7E5EBC-008C-4ACD-B045-3AACA4D4F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Aunque se resistieron a la conquista AZTECA, a la caída de MEXICO-TENOCHTITLÁN EN 1521, los Tarascos/Purépechas, encabezados por el Señor TANGAXOÁN II, se rindieron ante Cortés a cambio de un tratado de paz y alianza, para evitar la muerte de sus vasallos.</a:t>
            </a:r>
          </a:p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1531, Don Nuño Beltrán de Guzmán, primer oidor de La Nueva España, viola el tratado respetado por Cortés y saquea el territorio tarasco/purépecha, matando a TANGAXOÁN II, acusándole de traición y herejía. Mientras Cortés enfrentaba un juicio de residencia en España.</a:t>
            </a:r>
          </a:p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Corona Española, castigo a Nuño Beltrán de Guzmán, quitándole su puesto de oidor y juzgándole por desobediencia y corrupción.</a:t>
            </a:r>
          </a:p>
        </p:txBody>
      </p:sp>
    </p:spTree>
    <p:extLst>
      <p:ext uri="{BB962C8B-B14F-4D97-AF65-F5344CB8AC3E}">
        <p14:creationId xmlns:p14="http://schemas.microsoft.com/office/powerpoint/2010/main" val="343551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2E831-E41B-410B-85D5-7BC4F3D2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Actividades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8D4C32-302A-4F1B-8B0A-E24C3FC0F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96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INSTRUCCIONES: Lee con atención lo que se te pide y realiza cada una de las actividades que se te piden o contesta cada una de las preguntas que se te hacen, en tu cuaderno.</a:t>
            </a:r>
          </a:p>
          <a:p>
            <a:pPr marL="514350" indent="-514350">
              <a:buAutoNum type="arabicPeriod"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un mapa de México, colorea de rosa, el territorio del imperio Tarasco/Purépecha y pégalo en tu cuaderno.</a:t>
            </a:r>
          </a:p>
          <a:p>
            <a:pPr marL="514350" indent="-514350">
              <a:buAutoNum type="arabicPeriod"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 que significan las palabras TARASCO y PURPECHA </a:t>
            </a:r>
          </a:p>
          <a:p>
            <a:pPr marL="514350" indent="-514350">
              <a:buAutoNum type="arabicPeriod"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¿Quién fue TARIACURI y que hizo?</a:t>
            </a:r>
          </a:p>
          <a:p>
            <a:pPr marL="514350" indent="-514350">
              <a:buAutoNum type="arabicPeriod"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¿Cuáles fueron las principales ciudades Tarasco/purépechas?</a:t>
            </a:r>
          </a:p>
          <a:p>
            <a:pPr marL="514350" indent="-514350">
              <a:buAutoNum type="arabicPeriod"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el nombre del Señor Azteca que pretendió conquistar a los Purépechas/ Tarascos</a:t>
            </a:r>
          </a:p>
          <a:p>
            <a:pPr marL="514350" indent="-514350">
              <a:buAutoNum type="arabicPeriod"/>
            </a:pP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Explica de que manera cayo el imperio </a:t>
            </a:r>
            <a:r>
              <a:rPr lang="es-MX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Purepécha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Tarasco</a:t>
            </a:r>
          </a:p>
          <a:p>
            <a:pPr marL="514350" indent="-514350">
              <a:buAutoNum type="arabicPeriod"/>
            </a:pP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916566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495</Words>
  <Application>Microsoft Office PowerPoint</Application>
  <PresentationFormat>Panorámica</PresentationFormat>
  <Paragraphs>36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Modern Love</vt:lpstr>
      <vt:lpstr>The Hand</vt:lpstr>
      <vt:lpstr>SketchyVTI</vt:lpstr>
      <vt:lpstr>LOS PUREPECHAS O TARASCOS</vt:lpstr>
      <vt:lpstr>UBICACIÓN GEOGRÁFICA O ESPACIAL</vt:lpstr>
      <vt:lpstr>UBICACIÓN TEMPORAL Y ORIGEN</vt:lpstr>
      <vt:lpstr>PRINCIPALES ASENTAMIENTOS</vt:lpstr>
      <vt:lpstr>DESARROLLO HISTÓRICO</vt:lpstr>
      <vt:lpstr>DECADENCIA</vt:lpstr>
      <vt:lpstr>Actividades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PUREPECHAS O TARASCOS</dc:title>
  <dc:creator>Mario Pe A Nu Ez</dc:creator>
  <cp:lastModifiedBy>Mario Pe A Nu Ez</cp:lastModifiedBy>
  <cp:revision>6</cp:revision>
  <dcterms:created xsi:type="dcterms:W3CDTF">2020-12-07T03:05:24Z</dcterms:created>
  <dcterms:modified xsi:type="dcterms:W3CDTF">2020-12-07T17:29:04Z</dcterms:modified>
</cp:coreProperties>
</file>