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sldIdLst>
    <p:sldId id="256" r:id="rId2"/>
    <p:sldId id="259" r:id="rId3"/>
    <p:sldId id="257" r:id="rId4"/>
    <p:sldId id="258" r:id="rId5"/>
    <p:sldId id="260" r:id="rId6"/>
    <p:sldId id="261" r:id="rId7"/>
    <p:sldId id="262" r:id="rId8"/>
    <p:sldId id="263" r:id="rId9"/>
    <p:sldId id="264" r:id="rId10"/>
    <p:sldId id="265" r:id="rId11"/>
    <p:sldId id="266"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D8DC19-D326-41AF-BD82-8C8BE45BCD41}" type="doc">
      <dgm:prSet loTypeId="urn:microsoft.com/office/officeart/2005/8/layout/chevron2" loCatId="process" qsTypeId="urn:microsoft.com/office/officeart/2005/8/quickstyle/simple5" qsCatId="simple" csTypeId="urn:microsoft.com/office/officeart/2005/8/colors/accent3_2" csCatId="accent3" phldr="1"/>
      <dgm:spPr/>
      <dgm:t>
        <a:bodyPr/>
        <a:lstStyle/>
        <a:p>
          <a:endParaRPr lang="es-MX"/>
        </a:p>
      </dgm:t>
    </dgm:pt>
    <dgm:pt modelId="{BD015710-F299-49C2-A63B-3ED949BC317D}">
      <dgm:prSet phldrT="[Texto]"/>
      <dgm:spPr/>
      <dgm:t>
        <a:bodyPr/>
        <a:lstStyle/>
        <a:p>
          <a:r>
            <a:rPr lang="es-MX" b="1" dirty="0">
              <a:effectLst>
                <a:outerShdw blurRad="38100" dist="38100" dir="2700000" algn="tl">
                  <a:srgbClr val="000000">
                    <a:alpha val="43137"/>
                  </a:srgbClr>
                </a:outerShdw>
              </a:effectLst>
            </a:rPr>
            <a:t>T</a:t>
          </a:r>
          <a:r>
            <a:rPr lang="es-MX" b="1" dirty="0">
              <a:solidFill>
                <a:schemeClr val="tx1"/>
              </a:solidFill>
              <a:effectLst>
                <a:outerShdw blurRad="38100" dist="38100" dir="2700000" algn="tl">
                  <a:srgbClr val="000000">
                    <a:alpha val="43137"/>
                  </a:srgbClr>
                </a:outerShdw>
              </a:effectLst>
            </a:rPr>
            <a:t>ELPOCHCALL</a:t>
          </a:r>
          <a:r>
            <a:rPr lang="es-MX" b="1" dirty="0">
              <a:effectLst>
                <a:outerShdw blurRad="38100" dist="38100" dir="2700000" algn="tl">
                  <a:srgbClr val="000000">
                    <a:alpha val="43137"/>
                  </a:srgbClr>
                </a:outerShdw>
              </a:effectLst>
            </a:rPr>
            <a:t>I</a:t>
          </a:r>
        </a:p>
      </dgm:t>
    </dgm:pt>
    <dgm:pt modelId="{8D9A8AFC-E4E8-4BCC-BB6C-55931B9961FB}" type="parTrans" cxnId="{B4570036-762D-45E0-B96F-F7EF0D75929F}">
      <dgm:prSet/>
      <dgm:spPr/>
      <dgm:t>
        <a:bodyPr/>
        <a:lstStyle/>
        <a:p>
          <a:endParaRPr lang="es-MX"/>
        </a:p>
      </dgm:t>
    </dgm:pt>
    <dgm:pt modelId="{FB048539-69E5-4375-A26C-DBFF3A800BC2}" type="sibTrans" cxnId="{B4570036-762D-45E0-B96F-F7EF0D75929F}">
      <dgm:prSet/>
      <dgm:spPr/>
      <dgm:t>
        <a:bodyPr/>
        <a:lstStyle/>
        <a:p>
          <a:endParaRPr lang="es-MX"/>
        </a:p>
      </dgm:t>
    </dgm:pt>
    <dgm:pt modelId="{CF3E12BC-DFE1-4EA1-B5D8-85EF902A7C7C}">
      <dgm:prSet phldrT="[Texto]"/>
      <dgm:spPr/>
      <dgm:t>
        <a:bodyPr/>
        <a:lstStyle/>
        <a:p>
          <a:r>
            <a:rPr lang="es-MX" b="1" dirty="0">
              <a:solidFill>
                <a:schemeClr val="tx1"/>
              </a:solidFill>
              <a:effectLst>
                <a:outerShdw blurRad="38100" dist="38100" dir="2700000" algn="tl">
                  <a:srgbClr val="000000">
                    <a:alpha val="43137"/>
                  </a:srgbClr>
                </a:outerShdw>
              </a:effectLst>
            </a:rPr>
            <a:t>EN ELLA ASISTÍAN LOS MAZEHUALES O HOMBRES DEL PUEBLO</a:t>
          </a:r>
        </a:p>
      </dgm:t>
    </dgm:pt>
    <dgm:pt modelId="{B1728648-E7BF-4D91-9CB6-F69920B1DEA9}" type="parTrans" cxnId="{1A2B0241-861D-49B7-A70C-77E83CD55C6D}">
      <dgm:prSet/>
      <dgm:spPr/>
      <dgm:t>
        <a:bodyPr/>
        <a:lstStyle/>
        <a:p>
          <a:endParaRPr lang="es-MX"/>
        </a:p>
      </dgm:t>
    </dgm:pt>
    <dgm:pt modelId="{B95BB645-7E2A-4FB4-A304-DF4D6CC32F36}" type="sibTrans" cxnId="{1A2B0241-861D-49B7-A70C-77E83CD55C6D}">
      <dgm:prSet/>
      <dgm:spPr/>
      <dgm:t>
        <a:bodyPr/>
        <a:lstStyle/>
        <a:p>
          <a:endParaRPr lang="es-MX"/>
        </a:p>
      </dgm:t>
    </dgm:pt>
    <dgm:pt modelId="{26DFF565-BAB3-427D-928F-3B57856DF44C}">
      <dgm:prSet phldrT="[Texto]"/>
      <dgm:spPr/>
      <dgm:t>
        <a:bodyPr/>
        <a:lstStyle/>
        <a:p>
          <a:r>
            <a:rPr lang="es-MX" b="1" dirty="0">
              <a:solidFill>
                <a:schemeClr val="tx1"/>
              </a:solidFill>
              <a:effectLst>
                <a:outerShdw blurRad="38100" dist="38100" dir="2700000" algn="tl">
                  <a:srgbClr val="000000">
                    <a:alpha val="43137"/>
                  </a:srgbClr>
                </a:outerShdw>
              </a:effectLst>
            </a:rPr>
            <a:t>APRENDIAN UN OFICIO Y EL ARTE DE LA GUERRA</a:t>
          </a:r>
        </a:p>
      </dgm:t>
    </dgm:pt>
    <dgm:pt modelId="{A009440B-BF39-4B3F-83FA-CB9DFD002FFC}" type="parTrans" cxnId="{1EEFE896-4440-49A2-B760-85CEF14CC115}">
      <dgm:prSet/>
      <dgm:spPr/>
      <dgm:t>
        <a:bodyPr/>
        <a:lstStyle/>
        <a:p>
          <a:endParaRPr lang="es-MX"/>
        </a:p>
      </dgm:t>
    </dgm:pt>
    <dgm:pt modelId="{F6305BB3-59DC-45D5-971B-CB1772EB9844}" type="sibTrans" cxnId="{1EEFE896-4440-49A2-B760-85CEF14CC115}">
      <dgm:prSet/>
      <dgm:spPr/>
      <dgm:t>
        <a:bodyPr/>
        <a:lstStyle/>
        <a:p>
          <a:endParaRPr lang="es-MX"/>
        </a:p>
      </dgm:t>
    </dgm:pt>
    <dgm:pt modelId="{8587868B-A9A1-4C58-8136-51F00D5B5A43}">
      <dgm:prSet phldrT="[Texto]"/>
      <dgm:spPr/>
      <dgm:t>
        <a:bodyPr/>
        <a:lstStyle/>
        <a:p>
          <a:r>
            <a:rPr lang="es-MX" b="1" dirty="0">
              <a:solidFill>
                <a:schemeClr val="tx1"/>
              </a:solidFill>
              <a:effectLst>
                <a:outerShdw blurRad="38100" dist="38100" dir="2700000" algn="tl">
                  <a:srgbClr val="000000">
                    <a:alpha val="43137"/>
                  </a:srgbClr>
                </a:outerShdw>
              </a:effectLst>
            </a:rPr>
            <a:t>CALMECAC</a:t>
          </a:r>
        </a:p>
      </dgm:t>
    </dgm:pt>
    <dgm:pt modelId="{99F6C691-C017-4136-B108-8E21FDFE29E1}" type="parTrans" cxnId="{373988C4-4C76-43DB-8661-70FBEE2CCEFE}">
      <dgm:prSet/>
      <dgm:spPr/>
      <dgm:t>
        <a:bodyPr/>
        <a:lstStyle/>
        <a:p>
          <a:endParaRPr lang="es-MX"/>
        </a:p>
      </dgm:t>
    </dgm:pt>
    <dgm:pt modelId="{911057F8-DB4B-4FAE-9A44-E2D01474F572}" type="sibTrans" cxnId="{373988C4-4C76-43DB-8661-70FBEE2CCEFE}">
      <dgm:prSet/>
      <dgm:spPr/>
      <dgm:t>
        <a:bodyPr/>
        <a:lstStyle/>
        <a:p>
          <a:endParaRPr lang="es-MX"/>
        </a:p>
      </dgm:t>
    </dgm:pt>
    <dgm:pt modelId="{1CA36375-D5C1-49D8-8D4E-65CCD6D3CE00}">
      <dgm:prSet phldrT="[Texto]"/>
      <dgm:spPr/>
      <dgm:t>
        <a:bodyPr/>
        <a:lstStyle/>
        <a:p>
          <a:r>
            <a:rPr lang="es-MX" b="1" dirty="0">
              <a:effectLst>
                <a:outerShdw blurRad="38100" dist="38100" dir="2700000" algn="tl">
                  <a:srgbClr val="000000">
                    <a:alpha val="43137"/>
                  </a:srgbClr>
                </a:outerShdw>
              </a:effectLst>
            </a:rPr>
            <a:t>EN ELLA ASISTÍAN LOS PILLIS O NOBLEZ</a:t>
          </a:r>
        </a:p>
      </dgm:t>
    </dgm:pt>
    <dgm:pt modelId="{DAEE7963-530F-4C8A-891B-B3AD4C4C3AE6}" type="parTrans" cxnId="{047C70AE-5909-4D3E-BA25-6BE15C6EF834}">
      <dgm:prSet/>
      <dgm:spPr/>
      <dgm:t>
        <a:bodyPr/>
        <a:lstStyle/>
        <a:p>
          <a:endParaRPr lang="es-MX"/>
        </a:p>
      </dgm:t>
    </dgm:pt>
    <dgm:pt modelId="{645524F2-BBAB-4A65-AE24-0AA9D7C26ED2}" type="sibTrans" cxnId="{047C70AE-5909-4D3E-BA25-6BE15C6EF834}">
      <dgm:prSet/>
      <dgm:spPr/>
      <dgm:t>
        <a:bodyPr/>
        <a:lstStyle/>
        <a:p>
          <a:endParaRPr lang="es-MX"/>
        </a:p>
      </dgm:t>
    </dgm:pt>
    <dgm:pt modelId="{EF77EF01-0E44-4474-8185-D7D8DC35FBC9}">
      <dgm:prSet phldrT="[Texto]"/>
      <dgm:spPr/>
      <dgm:t>
        <a:bodyPr/>
        <a:lstStyle/>
        <a:p>
          <a:r>
            <a:rPr lang="es-MX" b="1" dirty="0">
              <a:effectLst>
                <a:outerShdw blurRad="38100" dist="38100" dir="2700000" algn="tl">
                  <a:srgbClr val="000000">
                    <a:alpha val="43137"/>
                  </a:srgbClr>
                </a:outerShdw>
              </a:effectLst>
            </a:rPr>
            <a:t>MILITARES ELITE: CABALLEROS CUAHUTLI (ÁGUILA) Y CABALLEROS OCELOT (JAGUAR</a:t>
          </a:r>
          <a:r>
            <a:rPr lang="es-MX" dirty="0"/>
            <a:t>)</a:t>
          </a:r>
        </a:p>
      </dgm:t>
    </dgm:pt>
    <dgm:pt modelId="{E3E8E463-7F37-446A-B204-7CA76CE44F02}" type="parTrans" cxnId="{3F92BDCD-D584-435B-A8DD-BBD3C9449362}">
      <dgm:prSet/>
      <dgm:spPr/>
      <dgm:t>
        <a:bodyPr/>
        <a:lstStyle/>
        <a:p>
          <a:endParaRPr lang="es-MX"/>
        </a:p>
      </dgm:t>
    </dgm:pt>
    <dgm:pt modelId="{698CFFFF-9F0C-4477-9730-D5FA4E712314}" type="sibTrans" cxnId="{3F92BDCD-D584-435B-A8DD-BBD3C9449362}">
      <dgm:prSet/>
      <dgm:spPr/>
      <dgm:t>
        <a:bodyPr/>
        <a:lstStyle/>
        <a:p>
          <a:endParaRPr lang="es-MX"/>
        </a:p>
      </dgm:t>
    </dgm:pt>
    <dgm:pt modelId="{8404BBB1-B663-448A-8A94-A9E6E5C041A8}">
      <dgm:prSet phldrT="[Texto]"/>
      <dgm:spPr/>
      <dgm:t>
        <a:bodyPr/>
        <a:lstStyle/>
        <a:p>
          <a:r>
            <a:rPr lang="es-MX" b="1" dirty="0">
              <a:effectLst>
                <a:outerShdw blurRad="38100" dist="38100" dir="2700000" algn="tl">
                  <a:srgbClr val="000000">
                    <a:alpha val="43137"/>
                  </a:srgbClr>
                </a:outerShdw>
              </a:effectLst>
            </a:rPr>
            <a:t>APRENDÍAN EL ARTE DE LA GUERRA, MEDICINA, RELIGIÓN, POLITICA. DE ÉSTA ESCUELA SURGÍAN LOS MILITARES Y LOS GOBERNANTES</a:t>
          </a:r>
        </a:p>
      </dgm:t>
    </dgm:pt>
    <dgm:pt modelId="{6C34AC77-F319-43E5-B41D-0846C2886AF5}" type="parTrans" cxnId="{46D3BA77-6650-4EAC-81AC-950733EFD6B8}">
      <dgm:prSet/>
      <dgm:spPr/>
      <dgm:t>
        <a:bodyPr/>
        <a:lstStyle/>
        <a:p>
          <a:endParaRPr lang="es-MX"/>
        </a:p>
      </dgm:t>
    </dgm:pt>
    <dgm:pt modelId="{FEEB3E8C-BD86-496A-AB4B-5C3CF2D5955C}" type="sibTrans" cxnId="{46D3BA77-6650-4EAC-81AC-950733EFD6B8}">
      <dgm:prSet/>
      <dgm:spPr/>
      <dgm:t>
        <a:bodyPr/>
        <a:lstStyle/>
        <a:p>
          <a:endParaRPr lang="es-MX"/>
        </a:p>
      </dgm:t>
    </dgm:pt>
    <dgm:pt modelId="{AFE6976A-A29E-475C-90F2-27D1A76CD55B}">
      <dgm:prSet phldrT="[Texto]"/>
      <dgm:spPr/>
      <dgm:t>
        <a:bodyPr/>
        <a:lstStyle/>
        <a:p>
          <a:r>
            <a:rPr lang="es-MX" b="1" dirty="0">
              <a:solidFill>
                <a:schemeClr val="tx1"/>
              </a:solidFill>
              <a:effectLst>
                <a:outerShdw blurRad="38100" dist="38100" dir="2700000" algn="tl">
                  <a:srgbClr val="000000">
                    <a:alpha val="43137"/>
                  </a:srgbClr>
                </a:outerShdw>
              </a:effectLst>
            </a:rPr>
            <a:t>MUJERES</a:t>
          </a:r>
        </a:p>
      </dgm:t>
    </dgm:pt>
    <dgm:pt modelId="{C82522BC-D13F-477D-9BC8-6D35E43EA78D}" type="parTrans" cxnId="{ED8DF634-8D24-4EE0-B5C3-137F6192D60A}">
      <dgm:prSet/>
      <dgm:spPr/>
      <dgm:t>
        <a:bodyPr/>
        <a:lstStyle/>
        <a:p>
          <a:endParaRPr lang="es-MX"/>
        </a:p>
      </dgm:t>
    </dgm:pt>
    <dgm:pt modelId="{9896F013-4EED-41A8-A4F6-027E5F842C41}" type="sibTrans" cxnId="{ED8DF634-8D24-4EE0-B5C3-137F6192D60A}">
      <dgm:prSet/>
      <dgm:spPr/>
      <dgm:t>
        <a:bodyPr/>
        <a:lstStyle/>
        <a:p>
          <a:endParaRPr lang="es-MX"/>
        </a:p>
      </dgm:t>
    </dgm:pt>
    <dgm:pt modelId="{B6B0B5E7-345F-4229-8B52-A3D3C8CEEE6A}">
      <dgm:prSet/>
      <dgm:spPr/>
      <dgm:t>
        <a:bodyPr/>
        <a:lstStyle/>
        <a:p>
          <a:r>
            <a:rPr lang="es-MX" b="1" dirty="0">
              <a:effectLst>
                <a:outerShdw blurRad="38100" dist="38100" dir="2700000" algn="tl">
                  <a:srgbClr val="000000">
                    <a:alpha val="43137"/>
                  </a:srgbClr>
                </a:outerShdw>
              </a:effectLst>
            </a:rPr>
            <a:t>SU EDUCACIÓN SE LLEVABA A CABO EN EL HOGAR Y APRENDIAN LAS LABORES DOMESTICAS</a:t>
          </a:r>
        </a:p>
      </dgm:t>
    </dgm:pt>
    <dgm:pt modelId="{69960865-020F-4A04-8760-1D3FCB17A47C}" type="parTrans" cxnId="{57944096-2D17-4158-AA10-1C91CC9EA6A2}">
      <dgm:prSet/>
      <dgm:spPr/>
      <dgm:t>
        <a:bodyPr/>
        <a:lstStyle/>
        <a:p>
          <a:endParaRPr lang="es-MX"/>
        </a:p>
      </dgm:t>
    </dgm:pt>
    <dgm:pt modelId="{5D2D2364-550A-4602-9004-6E129132126C}" type="sibTrans" cxnId="{57944096-2D17-4158-AA10-1C91CC9EA6A2}">
      <dgm:prSet/>
      <dgm:spPr/>
      <dgm:t>
        <a:bodyPr/>
        <a:lstStyle/>
        <a:p>
          <a:endParaRPr lang="es-MX"/>
        </a:p>
      </dgm:t>
    </dgm:pt>
    <dgm:pt modelId="{7324D2D8-9C1C-45A5-B2BC-73BC97992676}" type="pres">
      <dgm:prSet presAssocID="{B5D8DC19-D326-41AF-BD82-8C8BE45BCD41}" presName="linearFlow" presStyleCnt="0">
        <dgm:presLayoutVars>
          <dgm:dir/>
          <dgm:animLvl val="lvl"/>
          <dgm:resizeHandles val="exact"/>
        </dgm:presLayoutVars>
      </dgm:prSet>
      <dgm:spPr/>
    </dgm:pt>
    <dgm:pt modelId="{1CF3F963-0224-434F-B9EF-BE0714A55861}" type="pres">
      <dgm:prSet presAssocID="{BD015710-F299-49C2-A63B-3ED949BC317D}" presName="composite" presStyleCnt="0"/>
      <dgm:spPr/>
    </dgm:pt>
    <dgm:pt modelId="{4E33C2D7-EBF2-4489-A897-37CD4DDB3496}" type="pres">
      <dgm:prSet presAssocID="{BD015710-F299-49C2-A63B-3ED949BC317D}" presName="parentText" presStyleLbl="alignNode1" presStyleIdx="0" presStyleCnt="3">
        <dgm:presLayoutVars>
          <dgm:chMax val="1"/>
          <dgm:bulletEnabled val="1"/>
        </dgm:presLayoutVars>
      </dgm:prSet>
      <dgm:spPr/>
    </dgm:pt>
    <dgm:pt modelId="{F9722F76-0A37-45E5-9D13-71E1D5F2E255}" type="pres">
      <dgm:prSet presAssocID="{BD015710-F299-49C2-A63B-3ED949BC317D}" presName="descendantText" presStyleLbl="alignAcc1" presStyleIdx="0" presStyleCnt="3">
        <dgm:presLayoutVars>
          <dgm:bulletEnabled val="1"/>
        </dgm:presLayoutVars>
      </dgm:prSet>
      <dgm:spPr/>
    </dgm:pt>
    <dgm:pt modelId="{B7FBE0E6-5F58-4257-A41B-EBD8A03AA814}" type="pres">
      <dgm:prSet presAssocID="{FB048539-69E5-4375-A26C-DBFF3A800BC2}" presName="sp" presStyleCnt="0"/>
      <dgm:spPr/>
    </dgm:pt>
    <dgm:pt modelId="{27D5CBA3-6BDE-46C1-AB7C-2C95F7F5D94A}" type="pres">
      <dgm:prSet presAssocID="{8587868B-A9A1-4C58-8136-51F00D5B5A43}" presName="composite" presStyleCnt="0"/>
      <dgm:spPr/>
    </dgm:pt>
    <dgm:pt modelId="{48B839B3-2FBF-4440-AE99-4C2A1BE6ACB0}" type="pres">
      <dgm:prSet presAssocID="{8587868B-A9A1-4C58-8136-51F00D5B5A43}" presName="parentText" presStyleLbl="alignNode1" presStyleIdx="1" presStyleCnt="3">
        <dgm:presLayoutVars>
          <dgm:chMax val="1"/>
          <dgm:bulletEnabled val="1"/>
        </dgm:presLayoutVars>
      </dgm:prSet>
      <dgm:spPr/>
    </dgm:pt>
    <dgm:pt modelId="{DBFEF416-CD86-4C16-B7F7-C0ADA3546CDD}" type="pres">
      <dgm:prSet presAssocID="{8587868B-A9A1-4C58-8136-51F00D5B5A43}" presName="descendantText" presStyleLbl="alignAcc1" presStyleIdx="1" presStyleCnt="3">
        <dgm:presLayoutVars>
          <dgm:bulletEnabled val="1"/>
        </dgm:presLayoutVars>
      </dgm:prSet>
      <dgm:spPr/>
    </dgm:pt>
    <dgm:pt modelId="{44227E08-10F8-4608-9B1F-0F2B0320D9E7}" type="pres">
      <dgm:prSet presAssocID="{911057F8-DB4B-4FAE-9A44-E2D01474F572}" presName="sp" presStyleCnt="0"/>
      <dgm:spPr/>
    </dgm:pt>
    <dgm:pt modelId="{3BEA2E8A-33DE-4E53-B174-C8AB77703D80}" type="pres">
      <dgm:prSet presAssocID="{AFE6976A-A29E-475C-90F2-27D1A76CD55B}" presName="composite" presStyleCnt="0"/>
      <dgm:spPr/>
    </dgm:pt>
    <dgm:pt modelId="{C3FF1B44-D37E-4E92-87BD-5321436274D0}" type="pres">
      <dgm:prSet presAssocID="{AFE6976A-A29E-475C-90F2-27D1A76CD55B}" presName="parentText" presStyleLbl="alignNode1" presStyleIdx="2" presStyleCnt="3">
        <dgm:presLayoutVars>
          <dgm:chMax val="1"/>
          <dgm:bulletEnabled val="1"/>
        </dgm:presLayoutVars>
      </dgm:prSet>
      <dgm:spPr/>
    </dgm:pt>
    <dgm:pt modelId="{03FD412D-AACD-4C18-980A-E827F75E854D}" type="pres">
      <dgm:prSet presAssocID="{AFE6976A-A29E-475C-90F2-27D1A76CD55B}" presName="descendantText" presStyleLbl="alignAcc1" presStyleIdx="2" presStyleCnt="3">
        <dgm:presLayoutVars>
          <dgm:bulletEnabled val="1"/>
        </dgm:presLayoutVars>
      </dgm:prSet>
      <dgm:spPr/>
    </dgm:pt>
  </dgm:ptLst>
  <dgm:cxnLst>
    <dgm:cxn modelId="{6CB42F09-9342-483B-9326-D591FA5D42FD}" type="presOf" srcId="{AFE6976A-A29E-475C-90F2-27D1A76CD55B}" destId="{C3FF1B44-D37E-4E92-87BD-5321436274D0}" srcOrd="0" destOrd="0" presId="urn:microsoft.com/office/officeart/2005/8/layout/chevron2"/>
    <dgm:cxn modelId="{98DF981C-E00C-4A6A-B523-0EBC51B009DB}" type="presOf" srcId="{8404BBB1-B663-448A-8A94-A9E6E5C041A8}" destId="{DBFEF416-CD86-4C16-B7F7-C0ADA3546CDD}" srcOrd="0" destOrd="1" presId="urn:microsoft.com/office/officeart/2005/8/layout/chevron2"/>
    <dgm:cxn modelId="{ED8DF634-8D24-4EE0-B5C3-137F6192D60A}" srcId="{B5D8DC19-D326-41AF-BD82-8C8BE45BCD41}" destId="{AFE6976A-A29E-475C-90F2-27D1A76CD55B}" srcOrd="2" destOrd="0" parTransId="{C82522BC-D13F-477D-9BC8-6D35E43EA78D}" sibTransId="{9896F013-4EED-41A8-A4F6-027E5F842C41}"/>
    <dgm:cxn modelId="{B4570036-762D-45E0-B96F-F7EF0D75929F}" srcId="{B5D8DC19-D326-41AF-BD82-8C8BE45BCD41}" destId="{BD015710-F299-49C2-A63B-3ED949BC317D}" srcOrd="0" destOrd="0" parTransId="{8D9A8AFC-E4E8-4BCC-BB6C-55931B9961FB}" sibTransId="{FB048539-69E5-4375-A26C-DBFF3A800BC2}"/>
    <dgm:cxn modelId="{1A2B0241-861D-49B7-A70C-77E83CD55C6D}" srcId="{BD015710-F299-49C2-A63B-3ED949BC317D}" destId="{CF3E12BC-DFE1-4EA1-B5D8-85EF902A7C7C}" srcOrd="0" destOrd="0" parTransId="{B1728648-E7BF-4D91-9CB6-F69920B1DEA9}" sibTransId="{B95BB645-7E2A-4FB4-A304-DF4D6CC32F36}"/>
    <dgm:cxn modelId="{F1D5C343-5EE0-4475-AA00-B2A7BD25BF25}" type="presOf" srcId="{1CA36375-D5C1-49D8-8D4E-65CCD6D3CE00}" destId="{DBFEF416-CD86-4C16-B7F7-C0ADA3546CDD}" srcOrd="0" destOrd="0" presId="urn:microsoft.com/office/officeart/2005/8/layout/chevron2"/>
    <dgm:cxn modelId="{32279E64-7183-4882-BDA6-116B11A59E16}" type="presOf" srcId="{CF3E12BC-DFE1-4EA1-B5D8-85EF902A7C7C}" destId="{F9722F76-0A37-45E5-9D13-71E1D5F2E255}" srcOrd="0" destOrd="0" presId="urn:microsoft.com/office/officeart/2005/8/layout/chevron2"/>
    <dgm:cxn modelId="{8409BC53-B879-4481-8F73-7AFBDB9F39D5}" type="presOf" srcId="{B6B0B5E7-345F-4229-8B52-A3D3C8CEEE6A}" destId="{03FD412D-AACD-4C18-980A-E827F75E854D}" srcOrd="0" destOrd="0" presId="urn:microsoft.com/office/officeart/2005/8/layout/chevron2"/>
    <dgm:cxn modelId="{9BF07D56-53C1-44E9-8B13-62F21FB4657C}" type="presOf" srcId="{B5D8DC19-D326-41AF-BD82-8C8BE45BCD41}" destId="{7324D2D8-9C1C-45A5-B2BC-73BC97992676}" srcOrd="0" destOrd="0" presId="urn:microsoft.com/office/officeart/2005/8/layout/chevron2"/>
    <dgm:cxn modelId="{46D3BA77-6650-4EAC-81AC-950733EFD6B8}" srcId="{8587868B-A9A1-4C58-8136-51F00D5B5A43}" destId="{8404BBB1-B663-448A-8A94-A9E6E5C041A8}" srcOrd="1" destOrd="0" parTransId="{6C34AC77-F319-43E5-B41D-0846C2886AF5}" sibTransId="{FEEB3E8C-BD86-496A-AB4B-5C3CF2D5955C}"/>
    <dgm:cxn modelId="{500B057A-9984-457F-909A-BC61C1AF3583}" type="presOf" srcId="{EF77EF01-0E44-4474-8185-D7D8DC35FBC9}" destId="{DBFEF416-CD86-4C16-B7F7-C0ADA3546CDD}" srcOrd="0" destOrd="2" presId="urn:microsoft.com/office/officeart/2005/8/layout/chevron2"/>
    <dgm:cxn modelId="{20A07B83-DBA4-4D51-A6D0-6586D8C3DBE9}" type="presOf" srcId="{26DFF565-BAB3-427D-928F-3B57856DF44C}" destId="{F9722F76-0A37-45E5-9D13-71E1D5F2E255}" srcOrd="0" destOrd="1" presId="urn:microsoft.com/office/officeart/2005/8/layout/chevron2"/>
    <dgm:cxn modelId="{2FF9738C-36E7-4E7C-8493-70846686D9AB}" type="presOf" srcId="{BD015710-F299-49C2-A63B-3ED949BC317D}" destId="{4E33C2D7-EBF2-4489-A897-37CD4DDB3496}" srcOrd="0" destOrd="0" presId="urn:microsoft.com/office/officeart/2005/8/layout/chevron2"/>
    <dgm:cxn modelId="{0578F293-7375-4954-8ED6-F75B4D45ADA6}" type="presOf" srcId="{8587868B-A9A1-4C58-8136-51F00D5B5A43}" destId="{48B839B3-2FBF-4440-AE99-4C2A1BE6ACB0}" srcOrd="0" destOrd="0" presId="urn:microsoft.com/office/officeart/2005/8/layout/chevron2"/>
    <dgm:cxn modelId="{57944096-2D17-4158-AA10-1C91CC9EA6A2}" srcId="{AFE6976A-A29E-475C-90F2-27D1A76CD55B}" destId="{B6B0B5E7-345F-4229-8B52-A3D3C8CEEE6A}" srcOrd="0" destOrd="0" parTransId="{69960865-020F-4A04-8760-1D3FCB17A47C}" sibTransId="{5D2D2364-550A-4602-9004-6E129132126C}"/>
    <dgm:cxn modelId="{1EEFE896-4440-49A2-B760-85CEF14CC115}" srcId="{BD015710-F299-49C2-A63B-3ED949BC317D}" destId="{26DFF565-BAB3-427D-928F-3B57856DF44C}" srcOrd="1" destOrd="0" parTransId="{A009440B-BF39-4B3F-83FA-CB9DFD002FFC}" sibTransId="{F6305BB3-59DC-45D5-971B-CB1772EB9844}"/>
    <dgm:cxn modelId="{047C70AE-5909-4D3E-BA25-6BE15C6EF834}" srcId="{8587868B-A9A1-4C58-8136-51F00D5B5A43}" destId="{1CA36375-D5C1-49D8-8D4E-65CCD6D3CE00}" srcOrd="0" destOrd="0" parTransId="{DAEE7963-530F-4C8A-891B-B3AD4C4C3AE6}" sibTransId="{645524F2-BBAB-4A65-AE24-0AA9D7C26ED2}"/>
    <dgm:cxn modelId="{373988C4-4C76-43DB-8661-70FBEE2CCEFE}" srcId="{B5D8DC19-D326-41AF-BD82-8C8BE45BCD41}" destId="{8587868B-A9A1-4C58-8136-51F00D5B5A43}" srcOrd="1" destOrd="0" parTransId="{99F6C691-C017-4136-B108-8E21FDFE29E1}" sibTransId="{911057F8-DB4B-4FAE-9A44-E2D01474F572}"/>
    <dgm:cxn modelId="{3F92BDCD-D584-435B-A8DD-BBD3C9449362}" srcId="{8587868B-A9A1-4C58-8136-51F00D5B5A43}" destId="{EF77EF01-0E44-4474-8185-D7D8DC35FBC9}" srcOrd="2" destOrd="0" parTransId="{E3E8E463-7F37-446A-B204-7CA76CE44F02}" sibTransId="{698CFFFF-9F0C-4477-9730-D5FA4E712314}"/>
    <dgm:cxn modelId="{2F51D46F-BE14-41D7-97CA-0EB41B1B680D}" type="presParOf" srcId="{7324D2D8-9C1C-45A5-B2BC-73BC97992676}" destId="{1CF3F963-0224-434F-B9EF-BE0714A55861}" srcOrd="0" destOrd="0" presId="urn:microsoft.com/office/officeart/2005/8/layout/chevron2"/>
    <dgm:cxn modelId="{B892E707-FCAC-4788-AC35-AA3C72E3EF47}" type="presParOf" srcId="{1CF3F963-0224-434F-B9EF-BE0714A55861}" destId="{4E33C2D7-EBF2-4489-A897-37CD4DDB3496}" srcOrd="0" destOrd="0" presId="urn:microsoft.com/office/officeart/2005/8/layout/chevron2"/>
    <dgm:cxn modelId="{CA27A380-48EF-4FCC-8098-098C1E5C24BF}" type="presParOf" srcId="{1CF3F963-0224-434F-B9EF-BE0714A55861}" destId="{F9722F76-0A37-45E5-9D13-71E1D5F2E255}" srcOrd="1" destOrd="0" presId="urn:microsoft.com/office/officeart/2005/8/layout/chevron2"/>
    <dgm:cxn modelId="{0C95409C-9F27-42E2-B7CD-A20D72DA09FE}" type="presParOf" srcId="{7324D2D8-9C1C-45A5-B2BC-73BC97992676}" destId="{B7FBE0E6-5F58-4257-A41B-EBD8A03AA814}" srcOrd="1" destOrd="0" presId="urn:microsoft.com/office/officeart/2005/8/layout/chevron2"/>
    <dgm:cxn modelId="{655B2C38-9F05-44CA-806F-1B0B9F15FA16}" type="presParOf" srcId="{7324D2D8-9C1C-45A5-B2BC-73BC97992676}" destId="{27D5CBA3-6BDE-46C1-AB7C-2C95F7F5D94A}" srcOrd="2" destOrd="0" presId="urn:microsoft.com/office/officeart/2005/8/layout/chevron2"/>
    <dgm:cxn modelId="{3FCFB6FF-11FA-4159-B09E-7BDA983AB802}" type="presParOf" srcId="{27D5CBA3-6BDE-46C1-AB7C-2C95F7F5D94A}" destId="{48B839B3-2FBF-4440-AE99-4C2A1BE6ACB0}" srcOrd="0" destOrd="0" presId="urn:microsoft.com/office/officeart/2005/8/layout/chevron2"/>
    <dgm:cxn modelId="{18C8E047-638F-4A8F-A419-559DB6B98F3B}" type="presParOf" srcId="{27D5CBA3-6BDE-46C1-AB7C-2C95F7F5D94A}" destId="{DBFEF416-CD86-4C16-B7F7-C0ADA3546CDD}" srcOrd="1" destOrd="0" presId="urn:microsoft.com/office/officeart/2005/8/layout/chevron2"/>
    <dgm:cxn modelId="{3A1ECE1E-49F5-4C07-B299-8FFC70595A80}" type="presParOf" srcId="{7324D2D8-9C1C-45A5-B2BC-73BC97992676}" destId="{44227E08-10F8-4608-9B1F-0F2B0320D9E7}" srcOrd="3" destOrd="0" presId="urn:microsoft.com/office/officeart/2005/8/layout/chevron2"/>
    <dgm:cxn modelId="{D478DA56-867D-43F7-ACCF-A3748AAC7170}" type="presParOf" srcId="{7324D2D8-9C1C-45A5-B2BC-73BC97992676}" destId="{3BEA2E8A-33DE-4E53-B174-C8AB77703D80}" srcOrd="4" destOrd="0" presId="urn:microsoft.com/office/officeart/2005/8/layout/chevron2"/>
    <dgm:cxn modelId="{A2355B9A-C0A7-4C3B-AE7F-7FECD80937B2}" type="presParOf" srcId="{3BEA2E8A-33DE-4E53-B174-C8AB77703D80}" destId="{C3FF1B44-D37E-4E92-87BD-5321436274D0}" srcOrd="0" destOrd="0" presId="urn:microsoft.com/office/officeart/2005/8/layout/chevron2"/>
    <dgm:cxn modelId="{B6E19A15-5523-4138-9E3F-E7B34DB38393}" type="presParOf" srcId="{3BEA2E8A-33DE-4E53-B174-C8AB77703D80}" destId="{03FD412D-AACD-4C18-980A-E827F75E854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3C2D7-EBF2-4489-A897-37CD4DDB3496}">
      <dsp:nvSpPr>
        <dsp:cNvPr id="0" name=""/>
        <dsp:cNvSpPr/>
      </dsp:nvSpPr>
      <dsp:spPr>
        <a:xfrm rot="5400000">
          <a:off x="-253280" y="253501"/>
          <a:ext cx="1688538" cy="1181976"/>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MX" sz="1300" b="1" kern="1200" dirty="0">
              <a:effectLst>
                <a:outerShdw blurRad="38100" dist="38100" dir="2700000" algn="tl">
                  <a:srgbClr val="000000">
                    <a:alpha val="43137"/>
                  </a:srgbClr>
                </a:outerShdw>
              </a:effectLst>
            </a:rPr>
            <a:t>T</a:t>
          </a:r>
          <a:r>
            <a:rPr lang="es-MX" sz="1300" b="1" kern="1200" dirty="0">
              <a:solidFill>
                <a:schemeClr val="tx1"/>
              </a:solidFill>
              <a:effectLst>
                <a:outerShdw blurRad="38100" dist="38100" dir="2700000" algn="tl">
                  <a:srgbClr val="000000">
                    <a:alpha val="43137"/>
                  </a:srgbClr>
                </a:outerShdw>
              </a:effectLst>
            </a:rPr>
            <a:t>ELPOCHCALL</a:t>
          </a:r>
          <a:r>
            <a:rPr lang="es-MX" sz="1300" b="1" kern="1200" dirty="0">
              <a:effectLst>
                <a:outerShdw blurRad="38100" dist="38100" dir="2700000" algn="tl">
                  <a:srgbClr val="000000">
                    <a:alpha val="43137"/>
                  </a:srgbClr>
                </a:outerShdw>
              </a:effectLst>
            </a:rPr>
            <a:t>I</a:t>
          </a:r>
        </a:p>
      </dsp:txBody>
      <dsp:txXfrm rot="-5400000">
        <a:off x="1" y="591208"/>
        <a:ext cx="1181976" cy="506562"/>
      </dsp:txXfrm>
    </dsp:sp>
    <dsp:sp modelId="{F9722F76-0A37-45E5-9D13-71E1D5F2E255}">
      <dsp:nvSpPr>
        <dsp:cNvPr id="0" name=""/>
        <dsp:cNvSpPr/>
      </dsp:nvSpPr>
      <dsp:spPr>
        <a:xfrm rot="5400000">
          <a:off x="2660826" y="-1478629"/>
          <a:ext cx="1097549" cy="4055250"/>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MX" sz="1100" b="1" kern="1200" dirty="0">
              <a:solidFill>
                <a:schemeClr val="tx1"/>
              </a:solidFill>
              <a:effectLst>
                <a:outerShdw blurRad="38100" dist="38100" dir="2700000" algn="tl">
                  <a:srgbClr val="000000">
                    <a:alpha val="43137"/>
                  </a:srgbClr>
                </a:outerShdw>
              </a:effectLst>
            </a:rPr>
            <a:t>EN ELLA ASISTÍAN LOS MAZEHUALES O HOMBRES DEL PUEBLO</a:t>
          </a:r>
        </a:p>
        <a:p>
          <a:pPr marL="57150" lvl="1" indent="-57150" algn="l" defTabSz="488950">
            <a:lnSpc>
              <a:spcPct val="90000"/>
            </a:lnSpc>
            <a:spcBef>
              <a:spcPct val="0"/>
            </a:spcBef>
            <a:spcAft>
              <a:spcPct val="15000"/>
            </a:spcAft>
            <a:buChar char="•"/>
          </a:pPr>
          <a:r>
            <a:rPr lang="es-MX" sz="1100" b="1" kern="1200" dirty="0">
              <a:solidFill>
                <a:schemeClr val="tx1"/>
              </a:solidFill>
              <a:effectLst>
                <a:outerShdw blurRad="38100" dist="38100" dir="2700000" algn="tl">
                  <a:srgbClr val="000000">
                    <a:alpha val="43137"/>
                  </a:srgbClr>
                </a:outerShdw>
              </a:effectLst>
            </a:rPr>
            <a:t>APRENDIAN UN OFICIO Y EL ARTE DE LA GUERRA</a:t>
          </a:r>
        </a:p>
      </dsp:txBody>
      <dsp:txXfrm rot="-5400000">
        <a:off x="1181976" y="53799"/>
        <a:ext cx="4001672" cy="990393"/>
      </dsp:txXfrm>
    </dsp:sp>
    <dsp:sp modelId="{48B839B3-2FBF-4440-AE99-4C2A1BE6ACB0}">
      <dsp:nvSpPr>
        <dsp:cNvPr id="0" name=""/>
        <dsp:cNvSpPr/>
      </dsp:nvSpPr>
      <dsp:spPr>
        <a:xfrm rot="5400000">
          <a:off x="-253280" y="1748745"/>
          <a:ext cx="1688538" cy="1181976"/>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MX" sz="1300" b="1" kern="1200" dirty="0">
              <a:solidFill>
                <a:schemeClr val="tx1"/>
              </a:solidFill>
              <a:effectLst>
                <a:outerShdw blurRad="38100" dist="38100" dir="2700000" algn="tl">
                  <a:srgbClr val="000000">
                    <a:alpha val="43137"/>
                  </a:srgbClr>
                </a:outerShdw>
              </a:effectLst>
            </a:rPr>
            <a:t>CALMECAC</a:t>
          </a:r>
        </a:p>
      </dsp:txBody>
      <dsp:txXfrm rot="-5400000">
        <a:off x="1" y="2086452"/>
        <a:ext cx="1181976" cy="506562"/>
      </dsp:txXfrm>
    </dsp:sp>
    <dsp:sp modelId="{DBFEF416-CD86-4C16-B7F7-C0ADA3546CDD}">
      <dsp:nvSpPr>
        <dsp:cNvPr id="0" name=""/>
        <dsp:cNvSpPr/>
      </dsp:nvSpPr>
      <dsp:spPr>
        <a:xfrm rot="5400000">
          <a:off x="2660826" y="16614"/>
          <a:ext cx="1097549" cy="4055250"/>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MX" sz="1100" b="1" kern="1200" dirty="0">
              <a:effectLst>
                <a:outerShdw blurRad="38100" dist="38100" dir="2700000" algn="tl">
                  <a:srgbClr val="000000">
                    <a:alpha val="43137"/>
                  </a:srgbClr>
                </a:outerShdw>
              </a:effectLst>
            </a:rPr>
            <a:t>EN ELLA ASISTÍAN LOS PILLIS O NOBLEZ</a:t>
          </a:r>
        </a:p>
        <a:p>
          <a:pPr marL="57150" lvl="1" indent="-57150" algn="l" defTabSz="488950">
            <a:lnSpc>
              <a:spcPct val="90000"/>
            </a:lnSpc>
            <a:spcBef>
              <a:spcPct val="0"/>
            </a:spcBef>
            <a:spcAft>
              <a:spcPct val="15000"/>
            </a:spcAft>
            <a:buChar char="•"/>
          </a:pPr>
          <a:r>
            <a:rPr lang="es-MX" sz="1100" b="1" kern="1200" dirty="0">
              <a:effectLst>
                <a:outerShdw blurRad="38100" dist="38100" dir="2700000" algn="tl">
                  <a:srgbClr val="000000">
                    <a:alpha val="43137"/>
                  </a:srgbClr>
                </a:outerShdw>
              </a:effectLst>
            </a:rPr>
            <a:t>APRENDÍAN EL ARTE DE LA GUERRA, MEDICINA, RELIGIÓN, POLITICA. DE ÉSTA ESCUELA SURGÍAN LOS MILITARES Y LOS GOBERNANTES</a:t>
          </a:r>
        </a:p>
        <a:p>
          <a:pPr marL="57150" lvl="1" indent="-57150" algn="l" defTabSz="488950">
            <a:lnSpc>
              <a:spcPct val="90000"/>
            </a:lnSpc>
            <a:spcBef>
              <a:spcPct val="0"/>
            </a:spcBef>
            <a:spcAft>
              <a:spcPct val="15000"/>
            </a:spcAft>
            <a:buChar char="•"/>
          </a:pPr>
          <a:r>
            <a:rPr lang="es-MX" sz="1100" b="1" kern="1200" dirty="0">
              <a:effectLst>
                <a:outerShdw blurRad="38100" dist="38100" dir="2700000" algn="tl">
                  <a:srgbClr val="000000">
                    <a:alpha val="43137"/>
                  </a:srgbClr>
                </a:outerShdw>
              </a:effectLst>
            </a:rPr>
            <a:t>MILITARES ELITE: CABALLEROS CUAHUTLI (ÁGUILA) Y CABALLEROS OCELOT (JAGUAR</a:t>
          </a:r>
          <a:r>
            <a:rPr lang="es-MX" sz="1100" kern="1200" dirty="0"/>
            <a:t>)</a:t>
          </a:r>
        </a:p>
      </dsp:txBody>
      <dsp:txXfrm rot="-5400000">
        <a:off x="1181976" y="1549042"/>
        <a:ext cx="4001672" cy="990393"/>
      </dsp:txXfrm>
    </dsp:sp>
    <dsp:sp modelId="{C3FF1B44-D37E-4E92-87BD-5321436274D0}">
      <dsp:nvSpPr>
        <dsp:cNvPr id="0" name=""/>
        <dsp:cNvSpPr/>
      </dsp:nvSpPr>
      <dsp:spPr>
        <a:xfrm rot="5400000">
          <a:off x="-253280" y="3243988"/>
          <a:ext cx="1688538" cy="1181976"/>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MX" sz="1300" b="1" kern="1200" dirty="0">
              <a:solidFill>
                <a:schemeClr val="tx1"/>
              </a:solidFill>
              <a:effectLst>
                <a:outerShdw blurRad="38100" dist="38100" dir="2700000" algn="tl">
                  <a:srgbClr val="000000">
                    <a:alpha val="43137"/>
                  </a:srgbClr>
                </a:outerShdw>
              </a:effectLst>
            </a:rPr>
            <a:t>MUJERES</a:t>
          </a:r>
        </a:p>
      </dsp:txBody>
      <dsp:txXfrm rot="-5400000">
        <a:off x="1" y="3581695"/>
        <a:ext cx="1181976" cy="506562"/>
      </dsp:txXfrm>
    </dsp:sp>
    <dsp:sp modelId="{03FD412D-AACD-4C18-980A-E827F75E854D}">
      <dsp:nvSpPr>
        <dsp:cNvPr id="0" name=""/>
        <dsp:cNvSpPr/>
      </dsp:nvSpPr>
      <dsp:spPr>
        <a:xfrm rot="5400000">
          <a:off x="2660826" y="1511857"/>
          <a:ext cx="1097549" cy="4055250"/>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MX" sz="1100" b="1" kern="1200" dirty="0">
              <a:effectLst>
                <a:outerShdw blurRad="38100" dist="38100" dir="2700000" algn="tl">
                  <a:srgbClr val="000000">
                    <a:alpha val="43137"/>
                  </a:srgbClr>
                </a:outerShdw>
              </a:effectLst>
            </a:rPr>
            <a:t>SU EDUCACIÓN SE LLEVABA A CABO EN EL HOGAR Y APRENDIAN LAS LABORES DOMESTICAS</a:t>
          </a:r>
        </a:p>
      </dsp:txBody>
      <dsp:txXfrm rot="-5400000">
        <a:off x="1181976" y="3044285"/>
        <a:ext cx="4001672" cy="99039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2/23/2024</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57111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2/23/2024</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78373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2/23/2024</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4273690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2/23/2024</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30529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2/23/2024</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733340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2/23/2024</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03086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2/23/2024</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9576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2/23/2024</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989606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2/23/2024</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373335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2/23/2024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298657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2/23/2024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173479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2/23/2024</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‹Nº›</a:t>
            </a:fld>
            <a:endParaRPr lang="en-US"/>
          </a:p>
        </p:txBody>
      </p:sp>
    </p:spTree>
    <p:extLst>
      <p:ext uri="{BB962C8B-B14F-4D97-AF65-F5344CB8AC3E}">
        <p14:creationId xmlns:p14="http://schemas.microsoft.com/office/powerpoint/2010/main" val="3486609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2/23/2024</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‹Nº›</a:t>
            </a:fld>
            <a:endParaRPr lang="en-US"/>
          </a:p>
        </p:txBody>
      </p:sp>
    </p:spTree>
    <p:extLst>
      <p:ext uri="{BB962C8B-B14F-4D97-AF65-F5344CB8AC3E}">
        <p14:creationId xmlns:p14="http://schemas.microsoft.com/office/powerpoint/2010/main" val="26371003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73" r:id="rId6"/>
    <p:sldLayoutId id="2147483668" r:id="rId7"/>
    <p:sldLayoutId id="2147483669" r:id="rId8"/>
    <p:sldLayoutId id="2147483670" r:id="rId9"/>
    <p:sldLayoutId id="2147483671" r:id="rId10"/>
    <p:sldLayoutId id="2147483672" r:id="rId11"/>
    <p:sldLayoutId id="2147483674"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llpaper.blogspot.com/2011/01/calendario-azteca-color.html"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http://www.canva.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s.wikipedia.org/wiki/Escudo_Nacional_de_M%C3%A9xico"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Hu%C4%ABtzil%C5%8Dp%C5%8Dchtli"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alaeos-blog.blogspot.com/2013/02/las-especies-de-la-bandera-y-escudo.html"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cherlund.blogspot.com/2019/08/books-how-greed-violence-and-faith.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ybershamans.blogspot.com/2011/05/aztecs-cannibalism-and-corpse-medicine.html"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descr="Imagen que contiene Gráfico&#10;&#10;Descripción generada automáticamente">
            <a:extLst>
              <a:ext uri="{FF2B5EF4-FFF2-40B4-BE49-F238E27FC236}">
                <a16:creationId xmlns:a16="http://schemas.microsoft.com/office/drawing/2014/main" id="{D0BAA9E2-0521-4B94-A146-AD623A916B2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8200"/>
          <a:stretch/>
        </p:blipFill>
        <p:spPr>
          <a:xfrm>
            <a:off x="-1" y="-1"/>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ítulo 1">
            <a:extLst>
              <a:ext uri="{FF2B5EF4-FFF2-40B4-BE49-F238E27FC236}">
                <a16:creationId xmlns:a16="http://schemas.microsoft.com/office/drawing/2014/main" id="{40D2B3E9-37B7-4E87-9416-4AFBDCBA8B16}"/>
              </a:ext>
            </a:extLst>
          </p:cNvPr>
          <p:cNvSpPr>
            <a:spLocks noGrp="1"/>
          </p:cNvSpPr>
          <p:nvPr>
            <p:ph type="ctrTitle"/>
          </p:nvPr>
        </p:nvSpPr>
        <p:spPr>
          <a:xfrm>
            <a:off x="6343650" y="4181474"/>
            <a:ext cx="5505814" cy="1471335"/>
          </a:xfrm>
        </p:spPr>
        <p:txBody>
          <a:bodyPr anchor="b">
            <a:normAutofit/>
          </a:bodyPr>
          <a:lstStyle/>
          <a:p>
            <a:r>
              <a:rPr lang="es-MX" sz="4400" dirty="0"/>
              <a:t>MEXICAS -AZTECAS</a:t>
            </a:r>
          </a:p>
        </p:txBody>
      </p:sp>
      <p:sp>
        <p:nvSpPr>
          <p:cNvPr id="3" name="Subtítulo 2">
            <a:extLst>
              <a:ext uri="{FF2B5EF4-FFF2-40B4-BE49-F238E27FC236}">
                <a16:creationId xmlns:a16="http://schemas.microsoft.com/office/drawing/2014/main" id="{D707AE0E-3EA8-4088-80D4-9BA0425C01BE}"/>
              </a:ext>
            </a:extLst>
          </p:cNvPr>
          <p:cNvSpPr>
            <a:spLocks noGrp="1"/>
          </p:cNvSpPr>
          <p:nvPr>
            <p:ph type="subTitle" idx="1"/>
          </p:nvPr>
        </p:nvSpPr>
        <p:spPr>
          <a:xfrm>
            <a:off x="6343650" y="5709565"/>
            <a:ext cx="5395975" cy="646785"/>
          </a:xfrm>
        </p:spPr>
        <p:txBody>
          <a:bodyPr>
            <a:normAutofit/>
          </a:bodyPr>
          <a:lstStyle/>
          <a:p>
            <a:r>
              <a:rPr lang="es-MX" sz="2000" b="1" dirty="0"/>
              <a:t>PROFR. MARIO PEÑA NUÑEZ</a:t>
            </a:r>
          </a:p>
        </p:txBody>
      </p:sp>
      <p:pic>
        <p:nvPicPr>
          <p:cNvPr id="4" name="Picture 3">
            <a:extLst>
              <a:ext uri="{FF2B5EF4-FFF2-40B4-BE49-F238E27FC236}">
                <a16:creationId xmlns:a16="http://schemas.microsoft.com/office/drawing/2014/main" id="{F8E3E385-7DAA-42A1-B492-EF6C8BE64B90}"/>
              </a:ext>
            </a:extLst>
          </p:cNvPr>
          <p:cNvPicPr>
            <a:picLocks noChangeAspect="1"/>
          </p:cNvPicPr>
          <p:nvPr/>
        </p:nvPicPr>
        <p:blipFill rotWithShape="1">
          <a:blip r:embed="rId4"/>
          <a:srcRect l="16257" r="5612" b="3"/>
          <a:stretch/>
        </p:blipFill>
        <p:spPr>
          <a:xfrm>
            <a:off x="7653538" y="3"/>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
        <p:nvSpPr>
          <p:cNvPr id="7" name="CuadroTexto 6">
            <a:extLst>
              <a:ext uri="{FF2B5EF4-FFF2-40B4-BE49-F238E27FC236}">
                <a16:creationId xmlns:a16="http://schemas.microsoft.com/office/drawing/2014/main" id="{DD5BFEB3-C40D-49D7-BB4A-4F7F1FE05E90}"/>
              </a:ext>
            </a:extLst>
          </p:cNvPr>
          <p:cNvSpPr txBox="1"/>
          <p:nvPr/>
        </p:nvSpPr>
        <p:spPr>
          <a:xfrm>
            <a:off x="9178034" y="6657945"/>
            <a:ext cx="3013966" cy="200055"/>
          </a:xfrm>
          <a:prstGeom prst="rect">
            <a:avLst/>
          </a:prstGeom>
          <a:solidFill>
            <a:srgbClr val="000000"/>
          </a:solidFill>
        </p:spPr>
        <p:txBody>
          <a:bodyPr wrap="none" rtlCol="0">
            <a:spAutoFit/>
          </a:bodyPr>
          <a:lstStyle/>
          <a:p>
            <a:pPr algn="r">
              <a:spcAft>
                <a:spcPts val="600"/>
              </a:spcAft>
            </a:pPr>
            <a:r>
              <a:rPr lang="es-MX" sz="700">
                <a:solidFill>
                  <a:srgbClr val="FFFFFF"/>
                </a:solidFill>
                <a:hlinkClick r:id="rId3" tooltip="https://wwwallpaper.blogspot.com/2011/01/calendario-azteca-color.html">
                  <a:extLst>
                    <a:ext uri="{A12FA001-AC4F-418D-AE19-62706E023703}">
                      <ahyp:hlinkClr xmlns:ahyp="http://schemas.microsoft.com/office/drawing/2018/hyperlinkcolor" val="tx"/>
                    </a:ext>
                  </a:extLst>
                </a:hlinkClick>
              </a:rPr>
              <a:t>Esta foto</a:t>
            </a:r>
            <a:r>
              <a:rPr lang="es-MX" sz="700">
                <a:solidFill>
                  <a:srgbClr val="FFFFFF"/>
                </a:solidFill>
              </a:rPr>
              <a:t> de Autor desconocido está bajo licencia </a:t>
            </a:r>
            <a:r>
              <a:rPr lang="es-MX"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s-MX" sz="700">
              <a:solidFill>
                <a:srgbClr val="FFFFFF"/>
              </a:solidFill>
            </a:endParaRPr>
          </a:p>
        </p:txBody>
      </p:sp>
    </p:spTree>
    <p:extLst>
      <p:ext uri="{BB962C8B-B14F-4D97-AF65-F5344CB8AC3E}">
        <p14:creationId xmlns:p14="http://schemas.microsoft.com/office/powerpoint/2010/main" val="104052722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0C93B4-3C13-42BA-A45F-793DD71525FD}"/>
              </a:ext>
            </a:extLst>
          </p:cNvPr>
          <p:cNvSpPr>
            <a:spLocks noGrp="1"/>
          </p:cNvSpPr>
          <p:nvPr>
            <p:ph type="title"/>
          </p:nvPr>
        </p:nvSpPr>
        <p:spPr/>
        <p:txBody>
          <a:bodyPr/>
          <a:lstStyle/>
          <a:p>
            <a:pPr algn="ctr"/>
            <a:r>
              <a:rPr lang="es-MX" dirty="0"/>
              <a:t>ACTIVIDADES DEL TEMA</a:t>
            </a:r>
          </a:p>
        </p:txBody>
      </p:sp>
      <p:sp>
        <p:nvSpPr>
          <p:cNvPr id="3" name="Marcador de contenido 2">
            <a:extLst>
              <a:ext uri="{FF2B5EF4-FFF2-40B4-BE49-F238E27FC236}">
                <a16:creationId xmlns:a16="http://schemas.microsoft.com/office/drawing/2014/main" id="{5CA3F0D1-0CBA-4839-9FBD-06F516F80283}"/>
              </a:ext>
            </a:extLst>
          </p:cNvPr>
          <p:cNvSpPr>
            <a:spLocks noGrp="1"/>
          </p:cNvSpPr>
          <p:nvPr>
            <p:ph idx="1"/>
          </p:nvPr>
        </p:nvSpPr>
        <p:spPr/>
        <p:txBody>
          <a:bodyPr>
            <a:normAutofit fontScale="85000" lnSpcReduction="20000"/>
          </a:bodyPr>
          <a:lstStyle/>
          <a:p>
            <a:pPr marL="0" indent="0">
              <a:buNone/>
            </a:pPr>
            <a:r>
              <a:rPr lang="es-MX" dirty="0"/>
              <a:t>1.De manera breve, explica el origen religioso e histórico de los MEXICAS-AZTECAS</a:t>
            </a:r>
          </a:p>
          <a:p>
            <a:pPr marL="0" indent="0">
              <a:buNone/>
            </a:pPr>
            <a:r>
              <a:rPr lang="es-MX" dirty="0"/>
              <a:t>2. ¿Qué significa la palabra AZTLAN?</a:t>
            </a:r>
          </a:p>
          <a:p>
            <a:pPr marL="0" indent="0">
              <a:buNone/>
            </a:pPr>
            <a:r>
              <a:rPr lang="es-MX" dirty="0"/>
              <a:t>3. Elabora una infografía del significado de nuestro escudo nacional. Puedes usar </a:t>
            </a:r>
            <a:r>
              <a:rPr lang="es-MX" dirty="0" err="1"/>
              <a:t>Canvas</a:t>
            </a:r>
            <a:r>
              <a:rPr lang="es-MX" dirty="0"/>
              <a:t> (</a:t>
            </a:r>
            <a:r>
              <a:rPr lang="es-MX" dirty="0">
                <a:hlinkClick r:id="rId2"/>
              </a:rPr>
              <a:t>www.canva.com</a:t>
            </a:r>
            <a:r>
              <a:rPr lang="es-MX" dirty="0"/>
              <a:t>), Microsoft Publisher, Microsoft Word o bien puedes realizarla en hojas de color en tú libreta.</a:t>
            </a:r>
          </a:p>
          <a:p>
            <a:pPr marL="514350" indent="-514350">
              <a:buAutoNum type="arabicPeriod" startAt="4"/>
            </a:pPr>
            <a:r>
              <a:rPr lang="es-MX" dirty="0"/>
              <a:t>En un mapa de la república mexicana sin nombres, colorea el territorio del imperio azteca del color que gustes y contesta la siguiente pregunta:</a:t>
            </a:r>
          </a:p>
          <a:p>
            <a:pPr marL="0" indent="0">
              <a:buNone/>
            </a:pPr>
            <a:r>
              <a:rPr lang="es-MX" dirty="0"/>
              <a:t>A) ¿Qué regiones culturales de Mesoamérica abarcó el Imperio Azteca?</a:t>
            </a:r>
          </a:p>
        </p:txBody>
      </p:sp>
    </p:spTree>
    <p:extLst>
      <p:ext uri="{BB962C8B-B14F-4D97-AF65-F5344CB8AC3E}">
        <p14:creationId xmlns:p14="http://schemas.microsoft.com/office/powerpoint/2010/main" val="2224006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167B055-B281-49B1-9BB2-49BC5F23073F}"/>
              </a:ext>
            </a:extLst>
          </p:cNvPr>
          <p:cNvSpPr>
            <a:spLocks noGrp="1"/>
          </p:cNvSpPr>
          <p:nvPr>
            <p:ph idx="1"/>
          </p:nvPr>
        </p:nvSpPr>
        <p:spPr>
          <a:xfrm>
            <a:off x="838200" y="490330"/>
            <a:ext cx="10515600" cy="5681870"/>
          </a:xfrm>
        </p:spPr>
        <p:txBody>
          <a:bodyPr/>
          <a:lstStyle/>
          <a:p>
            <a:pPr marL="0" indent="0" algn="just">
              <a:buNone/>
            </a:pPr>
            <a:r>
              <a:rPr lang="es-MX" dirty="0"/>
              <a:t>5. Enlista cuales fueron las clases sociales del pueblo MEXICA-AZTECA.</a:t>
            </a:r>
          </a:p>
          <a:p>
            <a:pPr marL="0" indent="0" algn="just">
              <a:buNone/>
            </a:pPr>
            <a:r>
              <a:rPr lang="es-MX" dirty="0"/>
              <a:t>6. Elabora un tríptico de la educación azteca.</a:t>
            </a:r>
          </a:p>
          <a:p>
            <a:pPr marL="0" indent="0" algn="just">
              <a:buNone/>
            </a:pPr>
            <a:r>
              <a:rPr lang="es-MX" dirty="0"/>
              <a:t>7. Realiza una línea de tiempo de los Huey Tlatoanis Aztecas. Entra al siguiente link para ello: </a:t>
            </a:r>
            <a:r>
              <a:rPr lang="es-MX" sz="2800" b="1" dirty="0">
                <a:effectLst>
                  <a:outerShdw blurRad="38100" dist="38100" dir="2700000" algn="tl">
                    <a:srgbClr val="000000">
                      <a:alpha val="43137"/>
                    </a:srgbClr>
                  </a:outerShdw>
                </a:effectLst>
              </a:rPr>
              <a:t> </a:t>
            </a:r>
            <a:r>
              <a:rPr lang="es-MX" sz="2800" b="1" dirty="0">
                <a:solidFill>
                  <a:srgbClr val="FF0000"/>
                </a:solidFill>
                <a:effectLst>
                  <a:outerShdw blurRad="38100" dist="38100" dir="2700000" algn="tl">
                    <a:srgbClr val="000000">
                      <a:alpha val="43137"/>
                    </a:srgbClr>
                  </a:outerShdw>
                </a:effectLst>
              </a:rPr>
              <a:t>https://es.wikipedia.org/wiki/Tlatoani</a:t>
            </a:r>
          </a:p>
          <a:p>
            <a:pPr marL="0" indent="0" algn="just">
              <a:buNone/>
            </a:pPr>
            <a:r>
              <a:rPr lang="es-MX" sz="2800" dirty="0">
                <a:solidFill>
                  <a:schemeClr val="tx1">
                    <a:lumMod val="95000"/>
                    <a:lumOff val="5000"/>
                  </a:schemeClr>
                </a:solidFill>
                <a:effectLst>
                  <a:outerShdw blurRad="38100" dist="38100" dir="2700000" algn="tl">
                    <a:srgbClr val="000000">
                      <a:alpha val="43137"/>
                    </a:srgbClr>
                  </a:outerShdw>
                </a:effectLst>
              </a:rPr>
              <a:t>8. Explica la decadencia del pueblo Azteca.</a:t>
            </a:r>
          </a:p>
          <a:p>
            <a:pPr marL="0" indent="0" algn="just">
              <a:buNone/>
            </a:pPr>
            <a:endParaRPr lang="es-MX" sz="2800" b="1" dirty="0">
              <a:solidFill>
                <a:srgbClr val="FF0000"/>
              </a:solidFill>
            </a:endParaRPr>
          </a:p>
          <a:p>
            <a:pPr marL="0" indent="0" algn="just">
              <a:buNone/>
            </a:pPr>
            <a:endParaRPr lang="es-MX" dirty="0"/>
          </a:p>
        </p:txBody>
      </p:sp>
    </p:spTree>
    <p:extLst>
      <p:ext uri="{BB962C8B-B14F-4D97-AF65-F5344CB8AC3E}">
        <p14:creationId xmlns:p14="http://schemas.microsoft.com/office/powerpoint/2010/main" val="28089218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7" name="Rectangle 16">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B648592-95E8-470A-88DE-4FC2E168C73E}"/>
              </a:ext>
            </a:extLst>
          </p:cNvPr>
          <p:cNvSpPr>
            <a:spLocks noGrp="1"/>
          </p:cNvSpPr>
          <p:nvPr>
            <p:ph type="title"/>
          </p:nvPr>
        </p:nvSpPr>
        <p:spPr>
          <a:xfrm>
            <a:off x="643468" y="643467"/>
            <a:ext cx="4620584" cy="5280255"/>
          </a:xfrm>
        </p:spPr>
        <p:txBody>
          <a:bodyPr vert="horz" lIns="91440" tIns="45720" rIns="91440" bIns="45720" rtlCol="0" anchor="b">
            <a:normAutofit/>
          </a:bodyPr>
          <a:lstStyle/>
          <a:p>
            <a:r>
              <a:rPr lang="en-US" sz="1600" b="1" i="1" u="sng" dirty="0"/>
              <a:t>SIGNIFICADO</a:t>
            </a:r>
            <a:br>
              <a:rPr lang="en-US" sz="1600" b="1" i="1" u="sng" dirty="0"/>
            </a:br>
            <a:br>
              <a:rPr lang="en-US" sz="1600" b="1" i="1" u="sng" dirty="0"/>
            </a:br>
            <a:r>
              <a:rPr lang="en-US" sz="1600" b="1" i="1" dirty="0">
                <a:effectLst>
                  <a:outerShdw blurRad="38100" dist="38100" dir="2700000" algn="tl">
                    <a:srgbClr val="000000">
                      <a:alpha val="43137"/>
                    </a:srgbClr>
                  </a:outerShdw>
                </a:effectLst>
              </a:rPr>
              <a:t>El </a:t>
            </a:r>
            <a:r>
              <a:rPr lang="en-US" sz="1600" b="1" i="1" dirty="0" err="1">
                <a:effectLst>
                  <a:outerShdw blurRad="38100" dist="38100" dir="2700000" algn="tl">
                    <a:srgbClr val="000000">
                      <a:alpha val="43137"/>
                    </a:srgbClr>
                  </a:outerShdw>
                </a:effectLst>
              </a:rPr>
              <a:t>águila</a:t>
            </a:r>
            <a:r>
              <a:rPr lang="en-US" sz="1600" b="1" i="1" dirty="0">
                <a:effectLst>
                  <a:outerShdw blurRad="38100" dist="38100" dir="2700000" algn="tl">
                    <a:srgbClr val="000000">
                      <a:alpha val="43137"/>
                    </a:srgbClr>
                  </a:outerShdw>
                </a:effectLst>
              </a:rPr>
              <a:t> es </a:t>
            </a:r>
            <a:r>
              <a:rPr lang="en-US" sz="1600" b="1" i="1" dirty="0" err="1">
                <a:effectLst>
                  <a:outerShdw blurRad="38100" dist="38100" dir="2700000" algn="tl">
                    <a:srgbClr val="000000">
                      <a:alpha val="43137"/>
                    </a:srgbClr>
                  </a:outerShdw>
                </a:effectLst>
              </a:rPr>
              <a:t>el</a:t>
            </a:r>
            <a:r>
              <a:rPr lang="en-US" sz="1600" b="1" i="1" dirty="0">
                <a:effectLst>
                  <a:outerShdw blurRad="38100" dist="38100" dir="2700000" algn="tl">
                    <a:srgbClr val="000000">
                      <a:alpha val="43137"/>
                    </a:srgbClr>
                  </a:outerShdw>
                </a:effectLst>
              </a:rPr>
              <a:t> </a:t>
            </a:r>
            <a:r>
              <a:rPr lang="es-MX" sz="1600" b="1" i="1" dirty="0">
                <a:effectLst>
                  <a:outerShdw blurRad="38100" dist="38100" dir="2700000" algn="tl">
                    <a:srgbClr val="000000">
                      <a:alpha val="43137"/>
                    </a:srgbClr>
                  </a:outerShdw>
                </a:effectLst>
              </a:rPr>
              <a:t>símbolo</a:t>
            </a:r>
            <a:r>
              <a:rPr lang="en-US" sz="1600" b="1" i="1" dirty="0">
                <a:effectLst>
                  <a:outerShdw blurRad="38100" dist="38100" dir="2700000" algn="tl">
                    <a:srgbClr val="000000">
                      <a:alpha val="43137"/>
                    </a:srgbClr>
                  </a:outerShdw>
                </a:effectLst>
              </a:rPr>
              <a:t> de HUITZILOPOTCHTLI, </a:t>
            </a:r>
            <a:r>
              <a:rPr lang="en-US" sz="1600" b="1" i="1" dirty="0" err="1">
                <a:effectLst>
                  <a:outerShdw blurRad="38100" dist="38100" dir="2700000" algn="tl">
                    <a:srgbClr val="000000">
                      <a:alpha val="43137"/>
                    </a:srgbClr>
                  </a:outerShdw>
                </a:effectLst>
              </a:rPr>
              <a:t>representa</a:t>
            </a:r>
            <a:r>
              <a:rPr lang="en-US" sz="1600" b="1" i="1" dirty="0">
                <a:effectLst>
                  <a:outerShdw blurRad="38100" dist="38100" dir="2700000" algn="tl">
                    <a:srgbClr val="000000">
                      <a:alpha val="43137"/>
                    </a:srgbClr>
                  </a:outerShdw>
                </a:effectLst>
              </a:rPr>
              <a:t> a los </a:t>
            </a:r>
            <a:r>
              <a:rPr lang="en-US" sz="1600" b="1" i="1" dirty="0" err="1">
                <a:effectLst>
                  <a:outerShdw blurRad="38100" dist="38100" dir="2700000" algn="tl">
                    <a:srgbClr val="000000">
                      <a:alpha val="43137"/>
                    </a:srgbClr>
                  </a:outerShdw>
                </a:effectLst>
              </a:rPr>
              <a:t>Chichimecas</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Aztecas</a:t>
            </a:r>
            <a:r>
              <a:rPr lang="en-US" sz="1600" b="1" i="1" dirty="0">
                <a:effectLst>
                  <a:outerShdw blurRad="38100" dist="38100" dir="2700000" algn="tl">
                    <a:srgbClr val="000000">
                      <a:alpha val="43137"/>
                    </a:srgbClr>
                  </a:outerShdw>
                </a:effectLst>
              </a:rPr>
              <a:t>), entre sus </a:t>
            </a:r>
            <a:r>
              <a:rPr lang="en-US" sz="1600" b="1" i="1" dirty="0" err="1">
                <a:effectLst>
                  <a:outerShdw blurRad="38100" dist="38100" dir="2700000" algn="tl">
                    <a:srgbClr val="000000">
                      <a:alpha val="43137"/>
                    </a:srgbClr>
                  </a:outerShdw>
                </a:effectLst>
              </a:rPr>
              <a:t>garras</a:t>
            </a:r>
            <a:r>
              <a:rPr lang="en-US" sz="1600" b="1" i="1" dirty="0">
                <a:effectLst>
                  <a:outerShdw blurRad="38100" dist="38100" dir="2700000" algn="tl">
                    <a:srgbClr val="000000">
                      <a:alpha val="43137"/>
                    </a:srgbClr>
                  </a:outerShdw>
                </a:effectLst>
              </a:rPr>
              <a:t> se </a:t>
            </a:r>
            <a:r>
              <a:rPr lang="en-US" sz="1600" b="1" i="1" dirty="0" err="1">
                <a:effectLst>
                  <a:outerShdw blurRad="38100" dist="38100" dir="2700000" algn="tl">
                    <a:srgbClr val="000000">
                      <a:alpha val="43137"/>
                    </a:srgbClr>
                  </a:outerShdw>
                </a:effectLst>
              </a:rPr>
              <a:t>halla</a:t>
            </a:r>
            <a:r>
              <a:rPr lang="en-US" sz="1600" b="1" i="1" dirty="0">
                <a:effectLst>
                  <a:outerShdw blurRad="38100" dist="38100" dir="2700000" algn="tl">
                    <a:srgbClr val="000000">
                      <a:alpha val="43137"/>
                    </a:srgbClr>
                  </a:outerShdw>
                </a:effectLst>
              </a:rPr>
              <a:t> una </a:t>
            </a:r>
            <a:r>
              <a:rPr lang="en-US" sz="1600" b="1" i="1" dirty="0" err="1">
                <a:effectLst>
                  <a:outerShdw blurRad="38100" dist="38100" dir="2700000" algn="tl">
                    <a:srgbClr val="000000">
                      <a:alpha val="43137"/>
                    </a:srgbClr>
                  </a:outerShdw>
                </a:effectLst>
              </a:rPr>
              <a:t>serpiente</a:t>
            </a:r>
            <a:r>
              <a:rPr lang="en-US" sz="1600" b="1" i="1" dirty="0">
                <a:effectLst>
                  <a:outerShdw blurRad="38100" dist="38100" dir="2700000" algn="tl">
                    <a:srgbClr val="000000">
                      <a:alpha val="43137"/>
                    </a:srgbClr>
                  </a:outerShdw>
                </a:effectLst>
              </a:rPr>
              <a:t> que </a:t>
            </a:r>
            <a:r>
              <a:rPr lang="en-US" sz="1600" b="1" i="1" dirty="0" err="1">
                <a:effectLst>
                  <a:outerShdw blurRad="38100" dist="38100" dir="2700000" algn="tl">
                    <a:srgbClr val="000000">
                      <a:alpha val="43137"/>
                    </a:srgbClr>
                  </a:outerShdw>
                </a:effectLst>
              </a:rPr>
              <a:t>representa</a:t>
            </a:r>
            <a:r>
              <a:rPr lang="en-US" sz="1600" b="1" i="1" dirty="0">
                <a:effectLst>
                  <a:outerShdw blurRad="38100" dist="38100" dir="2700000" algn="tl">
                    <a:srgbClr val="000000">
                      <a:alpha val="43137"/>
                    </a:srgbClr>
                  </a:outerShdw>
                </a:effectLst>
              </a:rPr>
              <a:t> a QUETZALCOATL, que </a:t>
            </a:r>
            <a:r>
              <a:rPr lang="en-US" sz="1600" b="1" i="1" dirty="0" err="1">
                <a:effectLst>
                  <a:outerShdw blurRad="38100" dist="38100" dir="2700000" algn="tl">
                    <a:srgbClr val="000000">
                      <a:alpha val="43137"/>
                    </a:srgbClr>
                  </a:outerShdw>
                </a:effectLst>
              </a:rPr>
              <a:t>simboliza</a:t>
            </a:r>
            <a:r>
              <a:rPr lang="en-US" sz="1600" b="1" i="1" dirty="0">
                <a:effectLst>
                  <a:outerShdw blurRad="38100" dist="38100" dir="2700000" algn="tl">
                    <a:srgbClr val="000000">
                      <a:alpha val="43137"/>
                    </a:srgbClr>
                  </a:outerShdw>
                </a:effectLst>
              </a:rPr>
              <a:t> a los pueblos de MESOAMÉRICA, </a:t>
            </a:r>
            <a:r>
              <a:rPr lang="en-US" sz="1600" b="1" i="1" dirty="0" err="1">
                <a:effectLst>
                  <a:outerShdw blurRad="38100" dist="38100" dir="2700000" algn="tl">
                    <a:srgbClr val="000000">
                      <a:alpha val="43137"/>
                    </a:srgbClr>
                  </a:outerShdw>
                </a:effectLst>
              </a:rPr>
              <a:t>dominados</a:t>
            </a:r>
            <a:r>
              <a:rPr lang="en-US" sz="1600" b="1" i="1" dirty="0">
                <a:effectLst>
                  <a:outerShdw blurRad="38100" dist="38100" dir="2700000" algn="tl">
                    <a:srgbClr val="000000">
                      <a:alpha val="43137"/>
                    </a:srgbClr>
                  </a:outerShdw>
                </a:effectLst>
              </a:rPr>
              <a:t> por la </a:t>
            </a:r>
            <a:r>
              <a:rPr lang="en-US" sz="1600" b="1" i="1" dirty="0" err="1">
                <a:effectLst>
                  <a:outerShdw blurRad="38100" dist="38100" dir="2700000" algn="tl">
                    <a:srgbClr val="000000">
                      <a:alpha val="43137"/>
                    </a:srgbClr>
                  </a:outerShdw>
                </a:effectLst>
              </a:rPr>
              <a:t>fuerza</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guerrera</a:t>
            </a:r>
            <a:r>
              <a:rPr lang="en-US" sz="1600" b="1" i="1" dirty="0">
                <a:effectLst>
                  <a:outerShdw blurRad="38100" dist="38100" dir="2700000" algn="tl">
                    <a:srgbClr val="000000">
                      <a:alpha val="43137"/>
                    </a:srgbClr>
                  </a:outerShdw>
                </a:effectLst>
              </a:rPr>
              <a:t> de los AZTECAS. </a:t>
            </a:r>
            <a:r>
              <a:rPr lang="en-US" sz="1600" b="1" i="1" dirty="0" err="1">
                <a:effectLst>
                  <a:outerShdw blurRad="38100" dist="38100" dir="2700000" algn="tl">
                    <a:srgbClr val="000000">
                      <a:alpha val="43137"/>
                    </a:srgbClr>
                  </a:outerShdw>
                </a:effectLst>
              </a:rPr>
              <a:t>Están</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sobre</a:t>
            </a:r>
            <a:r>
              <a:rPr lang="en-US" sz="1600" b="1" i="1" dirty="0">
                <a:effectLst>
                  <a:outerShdw blurRad="38100" dist="38100" dir="2700000" algn="tl">
                    <a:srgbClr val="000000">
                      <a:alpha val="43137"/>
                    </a:srgbClr>
                  </a:outerShdw>
                </a:effectLst>
              </a:rPr>
              <a:t> EL TUNAL o </a:t>
            </a:r>
            <a:r>
              <a:rPr lang="en-US" sz="1600" b="1" i="1" dirty="0" err="1">
                <a:effectLst>
                  <a:outerShdw blurRad="38100" dist="38100" dir="2700000" algn="tl">
                    <a:srgbClr val="000000">
                      <a:alpha val="43137"/>
                    </a:srgbClr>
                  </a:outerShdw>
                </a:effectLst>
              </a:rPr>
              <a:t>símbolo</a:t>
            </a:r>
            <a:r>
              <a:rPr lang="en-US" sz="1600" b="1" i="1" dirty="0">
                <a:effectLst>
                  <a:outerShdw blurRad="38100" dist="38100" dir="2700000" algn="tl">
                    <a:srgbClr val="000000">
                      <a:alpha val="43137"/>
                    </a:srgbClr>
                  </a:outerShdw>
                </a:effectLst>
              </a:rPr>
              <a:t> de la LUNA, </a:t>
            </a:r>
            <a:r>
              <a:rPr lang="en-US" sz="1600" b="1" i="1" dirty="0" err="1">
                <a:effectLst>
                  <a:outerShdw blurRad="38100" dist="38100" dir="2700000" algn="tl">
                    <a:srgbClr val="000000">
                      <a:alpha val="43137"/>
                    </a:srgbClr>
                  </a:outerShdw>
                </a:effectLst>
              </a:rPr>
              <a:t>cuyas</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semillas</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escondidas</a:t>
            </a:r>
            <a:r>
              <a:rPr lang="en-US" sz="1600" b="1" i="1" dirty="0">
                <a:effectLst>
                  <a:outerShdw blurRad="38100" dist="38100" dir="2700000" algn="tl">
                    <a:srgbClr val="000000">
                      <a:alpha val="43137"/>
                    </a:srgbClr>
                  </a:outerShdw>
                </a:effectLst>
              </a:rPr>
              <a:t> </a:t>
            </a:r>
            <a:r>
              <a:rPr lang="en-US" sz="1600" b="1" i="1" dirty="0" err="1">
                <a:effectLst>
                  <a:outerShdw blurRad="38100" dist="38100" dir="2700000" algn="tl">
                    <a:srgbClr val="000000">
                      <a:alpha val="43137"/>
                    </a:srgbClr>
                  </a:outerShdw>
                </a:effectLst>
              </a:rPr>
              <a:t>en</a:t>
            </a:r>
            <a:r>
              <a:rPr lang="en-US" sz="1600" b="1" i="1" dirty="0">
                <a:effectLst>
                  <a:outerShdw blurRad="38100" dist="38100" dir="2700000" algn="tl">
                    <a:srgbClr val="000000">
                      <a:alpha val="43137"/>
                    </a:srgbClr>
                  </a:outerShdw>
                </a:effectLst>
              </a:rPr>
              <a:t> las tunas, son el </a:t>
            </a:r>
            <a:r>
              <a:rPr lang="en-US" sz="1600" b="1" i="1" dirty="0" err="1">
                <a:effectLst>
                  <a:outerShdw blurRad="38100" dist="38100" dir="2700000" algn="tl">
                    <a:srgbClr val="000000">
                      <a:alpha val="43137"/>
                    </a:srgbClr>
                  </a:outerShdw>
                </a:effectLst>
              </a:rPr>
              <a:t>corazón</a:t>
            </a:r>
            <a:r>
              <a:rPr lang="en-US" sz="1600" b="1" i="1" dirty="0">
                <a:effectLst>
                  <a:outerShdw blurRad="38100" dist="38100" dir="2700000" algn="tl">
                    <a:srgbClr val="000000">
                      <a:alpha val="43137"/>
                    </a:srgbClr>
                  </a:outerShdw>
                </a:effectLst>
              </a:rPr>
              <a:t> de una </a:t>
            </a:r>
            <a:r>
              <a:rPr lang="en-US" sz="1600" b="1" i="1" dirty="0" err="1">
                <a:effectLst>
                  <a:outerShdw blurRad="38100" dist="38100" dir="2700000" algn="tl">
                    <a:srgbClr val="000000">
                      <a:alpha val="43137"/>
                    </a:srgbClr>
                  </a:outerShdw>
                </a:effectLst>
              </a:rPr>
              <a:t>nueva</a:t>
            </a:r>
            <a:r>
              <a:rPr lang="en-US" sz="1600" b="1" i="1" dirty="0">
                <a:effectLst>
                  <a:outerShdw blurRad="38100" dist="38100" dir="2700000" algn="tl">
                    <a:srgbClr val="000000">
                      <a:alpha val="43137"/>
                    </a:srgbClr>
                  </a:outerShdw>
                </a:effectLst>
              </a:rPr>
              <a:t> era, los </a:t>
            </a:r>
            <a:r>
              <a:rPr lang="en-US" sz="1600" b="1" i="1" dirty="0" err="1">
                <a:effectLst>
                  <a:outerShdw blurRad="38100" dist="38100" dir="2700000" algn="tl">
                    <a:srgbClr val="000000">
                      <a:alpha val="43137"/>
                    </a:srgbClr>
                  </a:outerShdw>
                </a:effectLst>
              </a:rPr>
              <a:t>hijos</a:t>
            </a:r>
            <a:r>
              <a:rPr lang="en-US" sz="1600" b="1" i="1" dirty="0">
                <a:effectLst>
                  <a:outerShdw blurRad="38100" dist="38100" dir="2700000" algn="tl">
                    <a:srgbClr val="000000">
                      <a:alpha val="43137"/>
                    </a:srgbClr>
                  </a:outerShdw>
                </a:effectLst>
              </a:rPr>
              <a:t> de CÓPIL, </a:t>
            </a:r>
            <a:r>
              <a:rPr lang="en-US" sz="1600" b="1" i="1" dirty="0" err="1">
                <a:effectLst>
                  <a:outerShdw blurRad="38100" dist="38100" dir="2700000" algn="tl">
                    <a:srgbClr val="000000">
                      <a:alpha val="43137"/>
                    </a:srgbClr>
                  </a:outerShdw>
                </a:effectLst>
              </a:rPr>
              <a:t>hijo</a:t>
            </a:r>
            <a:r>
              <a:rPr lang="en-US" sz="1600" b="1" i="1" dirty="0">
                <a:effectLst>
                  <a:outerShdw blurRad="38100" dist="38100" dir="2700000" algn="tl">
                    <a:srgbClr val="000000">
                      <a:alpha val="43137"/>
                    </a:srgbClr>
                  </a:outerShdw>
                </a:effectLst>
              </a:rPr>
              <a:t> de MALINANXOCHITL, la LUNA. </a:t>
            </a:r>
            <a:r>
              <a:rPr lang="en-US" sz="1600" b="1" i="1" dirty="0" err="1">
                <a:effectLst>
                  <a:outerShdw blurRad="38100" dist="38100" dir="2700000" algn="tl">
                    <a:srgbClr val="000000">
                      <a:alpha val="43137"/>
                    </a:srgbClr>
                  </a:outerShdw>
                </a:effectLst>
              </a:rPr>
              <a:t>Quizá</a:t>
            </a:r>
            <a:r>
              <a:rPr lang="en-US" sz="1600" b="1" i="1" dirty="0">
                <a:effectLst>
                  <a:outerShdw blurRad="38100" dist="38100" dir="2700000" algn="tl">
                    <a:srgbClr val="000000">
                      <a:alpha val="43137"/>
                    </a:srgbClr>
                  </a:outerShdw>
                </a:effectLst>
              </a:rPr>
              <a:t> por </a:t>
            </a:r>
            <a:r>
              <a:rPr lang="en-US" sz="1600" b="1" i="1" dirty="0" err="1">
                <a:effectLst>
                  <a:outerShdw blurRad="38100" dist="38100" dir="2700000" algn="tl">
                    <a:srgbClr val="000000">
                      <a:alpha val="43137"/>
                    </a:srgbClr>
                  </a:outerShdw>
                </a:effectLst>
              </a:rPr>
              <a:t>eso</a:t>
            </a:r>
            <a:r>
              <a:rPr lang="en-US" sz="1600" b="1" i="1" dirty="0">
                <a:effectLst>
                  <a:outerShdw blurRad="38100" dist="38100" dir="2700000" algn="tl">
                    <a:srgbClr val="000000">
                      <a:alpha val="43137"/>
                    </a:srgbClr>
                  </a:outerShdw>
                </a:effectLst>
              </a:rPr>
              <a:t> MEXICO, </a:t>
            </a:r>
            <a:r>
              <a:rPr lang="en-US" sz="1600" b="1" i="1" dirty="0" err="1">
                <a:effectLst>
                  <a:outerShdw blurRad="38100" dist="38100" dir="2700000" algn="tl">
                    <a:srgbClr val="000000">
                      <a:alpha val="43137"/>
                    </a:srgbClr>
                  </a:outerShdw>
                </a:effectLst>
              </a:rPr>
              <a:t>significa</a:t>
            </a:r>
            <a:r>
              <a:rPr lang="en-US" sz="1600" b="1" i="1" dirty="0">
                <a:effectLst>
                  <a:outerShdw blurRad="38100" dist="38100" dir="2700000" algn="tl">
                    <a:srgbClr val="000000">
                      <a:alpha val="43137"/>
                    </a:srgbClr>
                  </a:outerShdw>
                </a:effectLst>
              </a:rPr>
              <a:t> EN MEDIO DE LA LUNA</a:t>
            </a:r>
            <a:br>
              <a:rPr lang="en-US" sz="1600" b="1" i="1" dirty="0">
                <a:effectLst>
                  <a:outerShdw blurRad="38100" dist="38100" dir="2700000" algn="tl">
                    <a:srgbClr val="000000">
                      <a:alpha val="43137"/>
                    </a:srgbClr>
                  </a:outerShdw>
                </a:effectLst>
              </a:rPr>
            </a:br>
            <a:r>
              <a:rPr lang="en-US" sz="1600" b="1" i="1" dirty="0">
                <a:effectLst>
                  <a:outerShdw blurRad="38100" dist="38100" dir="2700000" algn="tl">
                    <a:srgbClr val="000000">
                      <a:alpha val="43137"/>
                    </a:srgbClr>
                  </a:outerShdw>
                </a:effectLst>
              </a:rPr>
              <a:t>Es la </a:t>
            </a:r>
            <a:r>
              <a:rPr lang="en-US" sz="1600" b="1" i="1" dirty="0" err="1">
                <a:effectLst>
                  <a:outerShdw blurRad="38100" dist="38100" dir="2700000" algn="tl">
                    <a:srgbClr val="000000">
                      <a:alpha val="43137"/>
                    </a:srgbClr>
                  </a:outerShdw>
                </a:effectLst>
              </a:rPr>
              <a:t>unión</a:t>
            </a:r>
            <a:r>
              <a:rPr lang="en-US" sz="1600" b="1" i="1" dirty="0">
                <a:effectLst>
                  <a:outerShdw blurRad="38100" dist="38100" dir="2700000" algn="tl">
                    <a:srgbClr val="000000">
                      <a:alpha val="43137"/>
                    </a:srgbClr>
                  </a:outerShdw>
                </a:effectLst>
              </a:rPr>
              <a:t> de los pares de </a:t>
            </a:r>
            <a:r>
              <a:rPr lang="en-US" sz="1600" b="1" i="1" dirty="0" err="1">
                <a:effectLst>
                  <a:outerShdw blurRad="38100" dist="38100" dir="2700000" algn="tl">
                    <a:srgbClr val="000000">
                      <a:alpha val="43137"/>
                    </a:srgbClr>
                  </a:outerShdw>
                </a:effectLst>
              </a:rPr>
              <a:t>opuestos</a:t>
            </a:r>
            <a:r>
              <a:rPr lang="en-US" sz="1600" b="1" i="1" dirty="0">
                <a:effectLst>
                  <a:outerShdw blurRad="38100" dist="38100" dir="2700000" algn="tl">
                    <a:srgbClr val="000000">
                      <a:alpha val="43137"/>
                    </a:srgbClr>
                  </a:outerShdw>
                </a:effectLst>
              </a:rPr>
              <a:t> EL ÁGUILA, </a:t>
            </a:r>
            <a:r>
              <a:rPr lang="en-US" sz="1600" b="1" i="1" dirty="0" err="1">
                <a:effectLst>
                  <a:outerShdw blurRad="38100" dist="38100" dir="2700000" algn="tl">
                    <a:srgbClr val="000000">
                      <a:alpha val="43137"/>
                    </a:srgbClr>
                  </a:outerShdw>
                </a:effectLst>
              </a:rPr>
              <a:t>símbolo</a:t>
            </a:r>
            <a:r>
              <a:rPr lang="en-US" sz="1600" b="1" i="1" dirty="0">
                <a:effectLst>
                  <a:outerShdw blurRad="38100" dist="38100" dir="2700000" algn="tl">
                    <a:srgbClr val="000000">
                      <a:alpha val="43137"/>
                    </a:srgbClr>
                  </a:outerShdw>
                </a:effectLst>
              </a:rPr>
              <a:t> SOLAR y de MASCULINIDAD, el TUNAL, </a:t>
            </a:r>
            <a:r>
              <a:rPr lang="en-US" sz="1600" b="1" i="1" dirty="0" err="1">
                <a:effectLst>
                  <a:outerShdw blurRad="38100" dist="38100" dir="2700000" algn="tl">
                    <a:srgbClr val="000000">
                      <a:alpha val="43137"/>
                    </a:srgbClr>
                  </a:outerShdw>
                </a:effectLst>
              </a:rPr>
              <a:t>símbolo</a:t>
            </a:r>
            <a:r>
              <a:rPr lang="en-US" sz="1600" b="1" i="1" dirty="0">
                <a:effectLst>
                  <a:outerShdw blurRad="38100" dist="38100" dir="2700000" algn="tl">
                    <a:srgbClr val="000000">
                      <a:alpha val="43137"/>
                    </a:srgbClr>
                  </a:outerShdw>
                </a:effectLst>
              </a:rPr>
              <a:t> de la LUNA o lo </a:t>
            </a:r>
            <a:r>
              <a:rPr lang="en-US" sz="1600" b="1" i="1" dirty="0" err="1">
                <a:effectLst>
                  <a:outerShdw blurRad="38100" dist="38100" dir="2700000" algn="tl">
                    <a:srgbClr val="000000">
                      <a:alpha val="43137"/>
                    </a:srgbClr>
                  </a:outerShdw>
                </a:effectLst>
              </a:rPr>
              <a:t>terrenal</a:t>
            </a:r>
            <a:r>
              <a:rPr lang="en-US" sz="1600" b="1" i="1" dirty="0">
                <a:effectLst>
                  <a:outerShdw blurRad="38100" dist="38100" dir="2700000" algn="tl">
                    <a:srgbClr val="000000">
                      <a:alpha val="43137"/>
                    </a:srgbClr>
                  </a:outerShdw>
                </a:effectLst>
              </a:rPr>
              <a:t> y FEMENINO. Unión de l CIELO y de la TIERRA.</a:t>
            </a:r>
            <a:endParaRPr lang="en-US" sz="1600" b="1" i="1" u="sng" dirty="0"/>
          </a:p>
        </p:txBody>
      </p:sp>
      <p:pic>
        <p:nvPicPr>
          <p:cNvPr id="5" name="Marcador de contenido 4" descr="Imagen que contiene tabla, pastel, decorado, pájaro&#10;&#10;Descripción generada automáticamente">
            <a:extLst>
              <a:ext uri="{FF2B5EF4-FFF2-40B4-BE49-F238E27FC236}">
                <a16:creationId xmlns:a16="http://schemas.microsoft.com/office/drawing/2014/main" id="{5ADF142B-7B0F-4A50-903C-AA30A68F10EC}"/>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703" r="14395"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520463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DDF02-161E-4C7C-9990-40CA97784223}"/>
              </a:ext>
            </a:extLst>
          </p:cNvPr>
          <p:cNvSpPr>
            <a:spLocks noGrp="1"/>
          </p:cNvSpPr>
          <p:nvPr>
            <p:ph type="title"/>
          </p:nvPr>
        </p:nvSpPr>
        <p:spPr/>
        <p:txBody>
          <a:bodyPr/>
          <a:lstStyle/>
          <a:p>
            <a:pPr algn="ctr"/>
            <a:r>
              <a:rPr lang="es-MX" dirty="0"/>
              <a:t>1325-1521</a:t>
            </a:r>
          </a:p>
        </p:txBody>
      </p:sp>
      <p:sp>
        <p:nvSpPr>
          <p:cNvPr id="3" name="Marcador de contenido 2">
            <a:extLst>
              <a:ext uri="{FF2B5EF4-FFF2-40B4-BE49-F238E27FC236}">
                <a16:creationId xmlns:a16="http://schemas.microsoft.com/office/drawing/2014/main" id="{70541DD2-11BF-4472-A13D-F761C95E7DF2}"/>
              </a:ext>
            </a:extLst>
          </p:cNvPr>
          <p:cNvSpPr>
            <a:spLocks noGrp="1"/>
          </p:cNvSpPr>
          <p:nvPr>
            <p:ph idx="1"/>
          </p:nvPr>
        </p:nvSpPr>
        <p:spPr>
          <a:xfrm>
            <a:off x="838200" y="1391478"/>
            <a:ext cx="10515600" cy="4780722"/>
          </a:xfrm>
        </p:spPr>
        <p:txBody>
          <a:bodyPr/>
          <a:lstStyle/>
          <a:p>
            <a:pPr marL="0" indent="0" algn="ctr">
              <a:buNone/>
            </a:pPr>
            <a:r>
              <a:rPr lang="es-MX" b="1" dirty="0"/>
              <a:t>ANTECEDENTES</a:t>
            </a:r>
          </a:p>
          <a:p>
            <a:pPr marL="0" indent="0" algn="just">
              <a:buNone/>
            </a:pPr>
            <a:endParaRPr lang="es-MX" b="1" dirty="0"/>
          </a:p>
          <a:p>
            <a:pPr marL="0" indent="0" algn="just">
              <a:buNone/>
            </a:pPr>
            <a:endParaRPr lang="es-MX" b="1" dirty="0"/>
          </a:p>
          <a:p>
            <a:pPr marL="0" indent="0" algn="just">
              <a:buNone/>
            </a:pPr>
            <a:endParaRPr lang="es-MX" b="1" dirty="0"/>
          </a:p>
          <a:p>
            <a:pPr marL="0" indent="0" algn="just">
              <a:buNone/>
            </a:pPr>
            <a:r>
              <a:rPr lang="es-MX" b="1" dirty="0"/>
              <a:t>ORIGEN</a:t>
            </a:r>
          </a:p>
        </p:txBody>
      </p:sp>
      <p:sp>
        <p:nvSpPr>
          <p:cNvPr id="4" name="Abrir llave 3">
            <a:extLst>
              <a:ext uri="{FF2B5EF4-FFF2-40B4-BE49-F238E27FC236}">
                <a16:creationId xmlns:a16="http://schemas.microsoft.com/office/drawing/2014/main" id="{9290510A-6465-4B8A-BC1A-FA9F630E5C70}"/>
              </a:ext>
            </a:extLst>
          </p:cNvPr>
          <p:cNvSpPr/>
          <p:nvPr/>
        </p:nvSpPr>
        <p:spPr>
          <a:xfrm flipH="1">
            <a:off x="2551707" y="1391478"/>
            <a:ext cx="45719" cy="478072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5" name="Rectángulo 4">
            <a:extLst>
              <a:ext uri="{FF2B5EF4-FFF2-40B4-BE49-F238E27FC236}">
                <a16:creationId xmlns:a16="http://schemas.microsoft.com/office/drawing/2014/main" id="{2AB6AC94-F1CB-4EC5-AD7D-3C0749ECE698}"/>
              </a:ext>
            </a:extLst>
          </p:cNvPr>
          <p:cNvSpPr/>
          <p:nvPr/>
        </p:nvSpPr>
        <p:spPr>
          <a:xfrm>
            <a:off x="2782957" y="2432119"/>
            <a:ext cx="1527976" cy="569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RELIGIOSO</a:t>
            </a:r>
          </a:p>
        </p:txBody>
      </p:sp>
      <p:sp>
        <p:nvSpPr>
          <p:cNvPr id="6" name="Rectángulo 5">
            <a:extLst>
              <a:ext uri="{FF2B5EF4-FFF2-40B4-BE49-F238E27FC236}">
                <a16:creationId xmlns:a16="http://schemas.microsoft.com/office/drawing/2014/main" id="{36DD3781-AD7F-4523-8740-37C66EC36705}"/>
              </a:ext>
            </a:extLst>
          </p:cNvPr>
          <p:cNvSpPr/>
          <p:nvPr/>
        </p:nvSpPr>
        <p:spPr>
          <a:xfrm>
            <a:off x="2782957" y="4492833"/>
            <a:ext cx="1527976" cy="569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HISTÓRICO</a:t>
            </a:r>
          </a:p>
        </p:txBody>
      </p:sp>
      <p:sp>
        <p:nvSpPr>
          <p:cNvPr id="7" name="Abrir llave 6">
            <a:extLst>
              <a:ext uri="{FF2B5EF4-FFF2-40B4-BE49-F238E27FC236}">
                <a16:creationId xmlns:a16="http://schemas.microsoft.com/office/drawing/2014/main" id="{5BCA8E3D-F8FF-4795-B1E8-4C963B3E7137}"/>
              </a:ext>
            </a:extLst>
          </p:cNvPr>
          <p:cNvSpPr/>
          <p:nvPr/>
        </p:nvSpPr>
        <p:spPr>
          <a:xfrm>
            <a:off x="4442790" y="1920253"/>
            <a:ext cx="246491" cy="1593574"/>
          </a:xfrm>
          <a:prstGeom prst="leftBrace">
            <a:avLst>
              <a:gd name="adj1" fmla="val 8333"/>
              <a:gd name="adj2" fmla="val 5166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8" name="Abrir llave 7">
            <a:extLst>
              <a:ext uri="{FF2B5EF4-FFF2-40B4-BE49-F238E27FC236}">
                <a16:creationId xmlns:a16="http://schemas.microsoft.com/office/drawing/2014/main" id="{662DB352-C7B2-450A-BF18-4120A4907310}"/>
              </a:ext>
            </a:extLst>
          </p:cNvPr>
          <p:cNvSpPr/>
          <p:nvPr/>
        </p:nvSpPr>
        <p:spPr>
          <a:xfrm>
            <a:off x="4429107" y="3980967"/>
            <a:ext cx="246491" cy="1593574"/>
          </a:xfrm>
          <a:prstGeom prst="leftBrace">
            <a:avLst>
              <a:gd name="adj1" fmla="val 8333"/>
              <a:gd name="adj2" fmla="val 5166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9" name="Rectángulo 8">
            <a:extLst>
              <a:ext uri="{FF2B5EF4-FFF2-40B4-BE49-F238E27FC236}">
                <a16:creationId xmlns:a16="http://schemas.microsoft.com/office/drawing/2014/main" id="{119E0135-2CB4-4E9A-8E20-0B6D53F72248}"/>
              </a:ext>
            </a:extLst>
          </p:cNvPr>
          <p:cNvSpPr/>
          <p:nvPr/>
        </p:nvSpPr>
        <p:spPr>
          <a:xfrm>
            <a:off x="4821137" y="1920254"/>
            <a:ext cx="5939627" cy="159357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b="1" dirty="0"/>
              <a:t>LA PEREGRINACIÓN DE LAS 7 TRIBUS NAHUATLACAS</a:t>
            </a:r>
          </a:p>
          <a:p>
            <a:pPr algn="just"/>
            <a:r>
              <a:rPr lang="es-MX" sz="1200" b="1" dirty="0">
                <a:effectLst>
                  <a:outerShdw blurRad="38100" dist="38100" dir="2700000" algn="tl">
                    <a:srgbClr val="000000">
                      <a:alpha val="43137"/>
                    </a:srgbClr>
                  </a:outerShdw>
                </a:effectLst>
              </a:rPr>
              <a:t>Salida de AZTLAN, por ordenes de HUITZILOPOTCHTLI</a:t>
            </a:r>
          </a:p>
          <a:p>
            <a:pPr algn="just"/>
            <a:r>
              <a:rPr lang="es-MX" sz="1200" b="1" dirty="0">
                <a:effectLst>
                  <a:outerShdw blurRad="38100" dist="38100" dir="2700000" algn="tl">
                    <a:srgbClr val="000000">
                      <a:alpha val="43137"/>
                    </a:srgbClr>
                  </a:outerShdw>
                </a:effectLst>
              </a:rPr>
              <a:t>Llegada a CHICOMOZTOC, donde se unen a seis tribus de origen NAHUATLACA:  Xochimilcas, Chalcas, </a:t>
            </a:r>
            <a:r>
              <a:rPr lang="es-MX" sz="1200" b="1" dirty="0" err="1">
                <a:effectLst>
                  <a:outerShdw blurRad="38100" dist="38100" dir="2700000" algn="tl">
                    <a:srgbClr val="000000">
                      <a:alpha val="43137"/>
                    </a:srgbClr>
                  </a:outerShdw>
                </a:effectLst>
              </a:rPr>
              <a:t>Tecpanecas</a:t>
            </a:r>
            <a:r>
              <a:rPr lang="es-MX" sz="1200" b="1" dirty="0">
                <a:effectLst>
                  <a:outerShdw blurRad="38100" dist="38100" dir="2700000" algn="tl">
                    <a:srgbClr val="000000">
                      <a:alpha val="43137"/>
                    </a:srgbClr>
                  </a:outerShdw>
                </a:effectLst>
              </a:rPr>
              <a:t>, </a:t>
            </a:r>
            <a:r>
              <a:rPr lang="es-MX" sz="1200" b="1" dirty="0" err="1">
                <a:effectLst>
                  <a:outerShdw blurRad="38100" dist="38100" dir="2700000" algn="tl">
                    <a:srgbClr val="000000">
                      <a:alpha val="43137"/>
                    </a:srgbClr>
                  </a:outerShdw>
                </a:effectLst>
              </a:rPr>
              <a:t>Alcohuluas</a:t>
            </a:r>
            <a:r>
              <a:rPr lang="es-MX" sz="1200" b="1" dirty="0">
                <a:effectLst>
                  <a:outerShdw blurRad="38100" dist="38100" dir="2700000" algn="tl">
                    <a:srgbClr val="000000">
                      <a:alpha val="43137"/>
                    </a:srgbClr>
                  </a:outerShdw>
                </a:effectLst>
              </a:rPr>
              <a:t>, Tlahuicas, Tlaxcaltecas, </a:t>
            </a:r>
            <a:r>
              <a:rPr lang="es-MX" sz="1200" b="1" dirty="0" err="1">
                <a:effectLst>
                  <a:outerShdw blurRad="38100" dist="38100" dir="2700000" algn="tl">
                    <a:srgbClr val="000000">
                      <a:alpha val="43137"/>
                    </a:srgbClr>
                  </a:outerShdw>
                </a:effectLst>
              </a:rPr>
              <a:t>Méxicas</a:t>
            </a:r>
            <a:r>
              <a:rPr lang="es-MX" sz="1200" b="1" dirty="0">
                <a:effectLst>
                  <a:outerShdw blurRad="38100" dist="38100" dir="2700000" algn="tl">
                    <a:srgbClr val="000000">
                      <a:alpha val="43137"/>
                    </a:srgbClr>
                  </a:outerShdw>
                </a:effectLst>
              </a:rPr>
              <a:t>.</a:t>
            </a:r>
          </a:p>
          <a:p>
            <a:pPr algn="just"/>
            <a:endParaRPr lang="es-MX" sz="1200" b="1" dirty="0">
              <a:effectLst>
                <a:outerShdw blurRad="38100" dist="38100" dir="2700000" algn="tl">
                  <a:srgbClr val="000000">
                    <a:alpha val="43137"/>
                  </a:srgbClr>
                </a:outerShdw>
              </a:effectLst>
            </a:endParaRPr>
          </a:p>
        </p:txBody>
      </p:sp>
      <p:sp>
        <p:nvSpPr>
          <p:cNvPr id="10" name="Rectángulo 9">
            <a:extLst>
              <a:ext uri="{FF2B5EF4-FFF2-40B4-BE49-F238E27FC236}">
                <a16:creationId xmlns:a16="http://schemas.microsoft.com/office/drawing/2014/main" id="{BC822AAA-F7AD-493C-8597-D98CE6C6CBB3}"/>
              </a:ext>
            </a:extLst>
          </p:cNvPr>
          <p:cNvSpPr/>
          <p:nvPr/>
        </p:nvSpPr>
        <p:spPr>
          <a:xfrm>
            <a:off x="4832858" y="3980967"/>
            <a:ext cx="5939627" cy="159357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b="1" dirty="0">
                <a:effectLst>
                  <a:outerShdw blurRad="38100" dist="38100" dir="2700000" algn="tl">
                    <a:srgbClr val="000000">
                      <a:alpha val="43137"/>
                    </a:srgbClr>
                  </a:outerShdw>
                </a:effectLst>
              </a:rPr>
              <a:t>Pertenecen a  una serie de grupos de origen CHICHIMECA, que migraron a MESOAMERICA.</a:t>
            </a:r>
          </a:p>
          <a:p>
            <a:pPr algn="just"/>
            <a:r>
              <a:rPr lang="es-MX" sz="1200" b="1" dirty="0">
                <a:effectLst>
                  <a:outerShdw blurRad="38100" dist="38100" dir="2700000" algn="tl">
                    <a:srgbClr val="000000">
                      <a:alpha val="43137"/>
                    </a:srgbClr>
                  </a:outerShdw>
                </a:effectLst>
              </a:rPr>
              <a:t>En sus crónicas , mencionan provenir de un lugar llamado AZTLA (lugar de Blancura), de ahí su nombre de AZTECAS.</a:t>
            </a:r>
          </a:p>
          <a:p>
            <a:pPr algn="just"/>
            <a:r>
              <a:rPr lang="es-MX" sz="1200" b="1" dirty="0">
                <a:effectLst>
                  <a:outerShdw blurRad="38100" dist="38100" dir="2700000" algn="tl">
                    <a:srgbClr val="000000">
                      <a:alpha val="43137"/>
                    </a:srgbClr>
                  </a:outerShdw>
                </a:effectLst>
              </a:rPr>
              <a:t>Se piensa que su migración MESOAMERICA, se inicio en 1604.</a:t>
            </a:r>
          </a:p>
          <a:p>
            <a:pPr algn="just"/>
            <a:r>
              <a:rPr lang="es-MX" sz="1200" b="1" dirty="0">
                <a:effectLst>
                  <a:outerShdw blurRad="38100" dist="38100" dir="2700000" algn="tl">
                    <a:srgbClr val="000000">
                      <a:alpha val="43137"/>
                    </a:srgbClr>
                  </a:outerShdw>
                </a:effectLst>
              </a:rPr>
              <a:t>Se  unieron a una tribu de origen NAHUATLACA, llamados MEXICAS, en un lugar llamado CHICOMOZTOC, formando la cultura MEXICA – AZTECA, con la finalidad de ocultar su origen CHIHIMECA.</a:t>
            </a:r>
          </a:p>
        </p:txBody>
      </p:sp>
      <p:pic>
        <p:nvPicPr>
          <p:cNvPr id="12" name="Imagen 11" descr="Imagen que contiene cuarto&#10;&#10;Descripción generada automáticamente">
            <a:extLst>
              <a:ext uri="{FF2B5EF4-FFF2-40B4-BE49-F238E27FC236}">
                <a16:creationId xmlns:a16="http://schemas.microsoft.com/office/drawing/2014/main" id="{794C705F-77FD-4D56-87FF-BD45CCF8F2C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925" y="194517"/>
            <a:ext cx="2259251" cy="3312684"/>
          </a:xfrm>
          <a:prstGeom prst="rect">
            <a:avLst/>
          </a:prstGeom>
        </p:spPr>
      </p:pic>
    </p:spTree>
    <p:extLst>
      <p:ext uri="{BB962C8B-B14F-4D97-AF65-F5344CB8AC3E}">
        <p14:creationId xmlns:p14="http://schemas.microsoft.com/office/powerpoint/2010/main" val="17505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0E5F5AE-17D1-4A91-A3B7-B0CF8EE853C4}"/>
              </a:ext>
            </a:extLst>
          </p:cNvPr>
          <p:cNvSpPr>
            <a:spLocks noGrp="1"/>
          </p:cNvSpPr>
          <p:nvPr>
            <p:ph type="title"/>
          </p:nvPr>
        </p:nvSpPr>
        <p:spPr>
          <a:xfrm>
            <a:off x="838201" y="365125"/>
            <a:ext cx="3816095" cy="1807305"/>
          </a:xfrm>
        </p:spPr>
        <p:txBody>
          <a:bodyPr>
            <a:normAutofit/>
          </a:bodyPr>
          <a:lstStyle/>
          <a:p>
            <a:r>
              <a:rPr lang="es-MX" dirty="0"/>
              <a:t>FUNDACIÓN DE MÉXICO-TENOCHTITLAN</a:t>
            </a:r>
            <a:endParaRPr lang="es-MX"/>
          </a:p>
        </p:txBody>
      </p:sp>
      <p:sp>
        <p:nvSpPr>
          <p:cNvPr id="3" name="Marcador de contenido 2">
            <a:extLst>
              <a:ext uri="{FF2B5EF4-FFF2-40B4-BE49-F238E27FC236}">
                <a16:creationId xmlns:a16="http://schemas.microsoft.com/office/drawing/2014/main" id="{16EEB216-CB3C-47C6-94EB-4C74D5D5C94E}"/>
              </a:ext>
            </a:extLst>
          </p:cNvPr>
          <p:cNvSpPr>
            <a:spLocks noGrp="1"/>
          </p:cNvSpPr>
          <p:nvPr>
            <p:ph idx="1"/>
          </p:nvPr>
        </p:nvSpPr>
        <p:spPr>
          <a:xfrm>
            <a:off x="838201" y="2333297"/>
            <a:ext cx="3816096" cy="3843666"/>
          </a:xfrm>
        </p:spPr>
        <p:txBody>
          <a:bodyPr>
            <a:normAutofit/>
          </a:bodyPr>
          <a:lstStyle/>
          <a:p>
            <a:pPr marL="0" indent="0">
              <a:lnSpc>
                <a:spcPct val="90000"/>
              </a:lnSpc>
              <a:buNone/>
            </a:pPr>
            <a:r>
              <a:rPr lang="es-MX" sz="1700" b="1" dirty="0">
                <a:effectLst>
                  <a:outerShdw blurRad="38100" dist="38100" dir="2700000" algn="tl">
                    <a:srgbClr val="000000">
                      <a:alpha val="43137"/>
                    </a:srgbClr>
                  </a:outerShdw>
                </a:effectLst>
              </a:rPr>
              <a:t>1324, Fundan una primera ciudad al mando de Tenoch cuya toponimia, era EL TUNAL (Nopal), que, según la tradición azteca, simbolizaba la semilla del corazón de </a:t>
            </a:r>
            <a:r>
              <a:rPr lang="es-MX" sz="1700" b="1" dirty="0" err="1">
                <a:effectLst>
                  <a:outerShdw blurRad="38100" dist="38100" dir="2700000" algn="tl">
                    <a:srgbClr val="000000">
                      <a:alpha val="43137"/>
                    </a:srgbClr>
                  </a:outerShdw>
                </a:effectLst>
              </a:rPr>
              <a:t>Cópil</a:t>
            </a:r>
            <a:r>
              <a:rPr lang="es-MX" sz="1700" b="1" dirty="0">
                <a:effectLst>
                  <a:outerShdw blurRad="38100" dist="38100" dir="2700000" algn="tl">
                    <a:srgbClr val="000000">
                      <a:alpha val="43137"/>
                    </a:srgbClr>
                  </a:outerShdw>
                </a:effectLst>
              </a:rPr>
              <a:t>, el hijo de MALINANXOCHITL, hermana de HUITZILOPOTCNTLI, LA LUNA. </a:t>
            </a:r>
          </a:p>
          <a:p>
            <a:pPr marL="0" indent="0">
              <a:lnSpc>
                <a:spcPct val="90000"/>
              </a:lnSpc>
              <a:buNone/>
            </a:pPr>
            <a:r>
              <a:rPr lang="es-MX" sz="1700" b="1" dirty="0">
                <a:effectLst>
                  <a:outerShdw blurRad="38100" dist="38100" dir="2700000" algn="tl">
                    <a:srgbClr val="000000">
                      <a:alpha val="43137"/>
                    </a:srgbClr>
                  </a:outerShdw>
                </a:effectLst>
              </a:rPr>
              <a:t>1325, Nacimiento del Imperio MEXICA-AZTECA, cuya toponimia es el Águila devorando a una serpiente sobre el Tunal.</a:t>
            </a:r>
          </a:p>
          <a:p>
            <a:pPr marL="0" indent="0">
              <a:lnSpc>
                <a:spcPct val="90000"/>
              </a:lnSpc>
              <a:buNone/>
            </a:pPr>
            <a:endParaRPr lang="es-MX" sz="1700" b="1" dirty="0">
              <a:effectLst>
                <a:outerShdw blurRad="38100" dist="38100" dir="2700000" algn="tl">
                  <a:srgbClr val="000000">
                    <a:alpha val="43137"/>
                  </a:srgbClr>
                </a:outerShdw>
              </a:effectLst>
            </a:endParaRPr>
          </a:p>
          <a:p>
            <a:pPr marL="0" indent="0">
              <a:lnSpc>
                <a:spcPct val="90000"/>
              </a:lnSpc>
              <a:buNone/>
            </a:pPr>
            <a:endParaRPr lang="es-MX" sz="1700" b="1" dirty="0">
              <a:effectLst>
                <a:outerShdw blurRad="38100" dist="38100" dir="2700000" algn="tl">
                  <a:srgbClr val="000000">
                    <a:alpha val="43137"/>
                  </a:srgbClr>
                </a:outerShdw>
              </a:effectLst>
            </a:endParaRPr>
          </a:p>
        </p:txBody>
      </p:sp>
      <p:pic>
        <p:nvPicPr>
          <p:cNvPr id="5" name="Imagen 4" descr="Imagen que contiene piedra, ladrillo&#10;&#10;Descripción generada automáticamente">
            <a:extLst>
              <a:ext uri="{FF2B5EF4-FFF2-40B4-BE49-F238E27FC236}">
                <a16:creationId xmlns:a16="http://schemas.microsoft.com/office/drawing/2014/main" id="{130D7235-7F52-4A3C-BAE8-C47EE504EDA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360"/>
          <a:stretch/>
        </p:blipFill>
        <p:spPr>
          <a:xfrm>
            <a:off x="4754863" y="-154734"/>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409963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16EA8C5-5273-4776-BB7B-09E195D6BA88}"/>
              </a:ext>
            </a:extLst>
          </p:cNvPr>
          <p:cNvSpPr>
            <a:spLocks noGrp="1"/>
          </p:cNvSpPr>
          <p:nvPr>
            <p:ph type="title"/>
          </p:nvPr>
        </p:nvSpPr>
        <p:spPr>
          <a:xfrm>
            <a:off x="838201" y="365125"/>
            <a:ext cx="3816095" cy="1807305"/>
          </a:xfrm>
        </p:spPr>
        <p:txBody>
          <a:bodyPr>
            <a:normAutofit/>
          </a:bodyPr>
          <a:lstStyle/>
          <a:p>
            <a:r>
              <a:rPr lang="es-MX" dirty="0"/>
              <a:t>FUNDACION DEL IMEPERIO AZTECA</a:t>
            </a:r>
            <a:endParaRPr lang="es-MX"/>
          </a:p>
        </p:txBody>
      </p:sp>
      <p:sp>
        <p:nvSpPr>
          <p:cNvPr id="3" name="Marcador de contenido 2">
            <a:extLst>
              <a:ext uri="{FF2B5EF4-FFF2-40B4-BE49-F238E27FC236}">
                <a16:creationId xmlns:a16="http://schemas.microsoft.com/office/drawing/2014/main" id="{B903A106-CCCA-4986-8C6F-4D81F79E23D0}"/>
              </a:ext>
            </a:extLst>
          </p:cNvPr>
          <p:cNvSpPr>
            <a:spLocks noGrp="1"/>
          </p:cNvSpPr>
          <p:nvPr>
            <p:ph idx="1"/>
          </p:nvPr>
        </p:nvSpPr>
        <p:spPr>
          <a:xfrm>
            <a:off x="838201" y="2333297"/>
            <a:ext cx="3816096" cy="3843666"/>
          </a:xfrm>
        </p:spPr>
        <p:txBody>
          <a:bodyPr>
            <a:normAutofit/>
          </a:bodyPr>
          <a:lstStyle/>
          <a:p>
            <a:pPr marL="0" indent="0">
              <a:buNone/>
            </a:pPr>
            <a:r>
              <a:rPr lang="es-MX" sz="2000" dirty="0"/>
              <a:t>LA TRIPLE ALIANZA: </a:t>
            </a:r>
          </a:p>
          <a:p>
            <a:pPr marL="0" indent="0">
              <a:buNone/>
            </a:pPr>
            <a:r>
              <a:rPr lang="es-MX" sz="2000" dirty="0"/>
              <a:t>MEXICO – TENOCHTITLAN, TEXCOCO Y TLACOPAN (TACUBA)</a:t>
            </a:r>
          </a:p>
          <a:p>
            <a:pPr marL="0" indent="0">
              <a:buNone/>
            </a:pPr>
            <a:r>
              <a:rPr lang="es-MX" sz="2000" dirty="0"/>
              <a:t>Su finalidad era ser una alianza  militar para expandir su territorio y cobrar tributos.</a:t>
            </a:r>
          </a:p>
          <a:p>
            <a:pPr marL="0" indent="0">
              <a:buNone/>
            </a:pPr>
            <a:endParaRPr lang="es-MX" sz="2000" dirty="0"/>
          </a:p>
          <a:p>
            <a:pPr marL="0" indent="0">
              <a:buNone/>
            </a:pPr>
            <a:endParaRPr lang="es-MX" sz="2000" dirty="0"/>
          </a:p>
        </p:txBody>
      </p:sp>
      <p:pic>
        <p:nvPicPr>
          <p:cNvPr id="1026" name="Picture 2" descr="Pin en Aztecas">
            <a:extLst>
              <a:ext uri="{FF2B5EF4-FFF2-40B4-BE49-F238E27FC236}">
                <a16:creationId xmlns:a16="http://schemas.microsoft.com/office/drawing/2014/main" id="{84B94A52-8E90-44A0-89BD-F39D2B4C00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75" r="16142" b="-1"/>
          <a:stretch/>
        </p:blipFill>
        <p:spPr bwMode="auto">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648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082E2C24-A3B5-463E-A5B8-41CAE154CEEC}"/>
              </a:ext>
            </a:extLst>
          </p:cNvPr>
          <p:cNvSpPr>
            <a:spLocks noGrp="1"/>
          </p:cNvSpPr>
          <p:nvPr>
            <p:ph type="title"/>
          </p:nvPr>
        </p:nvSpPr>
        <p:spPr>
          <a:xfrm>
            <a:off x="838201" y="643467"/>
            <a:ext cx="3888526" cy="1800526"/>
          </a:xfrm>
        </p:spPr>
        <p:txBody>
          <a:bodyPr>
            <a:normAutofit/>
          </a:bodyPr>
          <a:lstStyle/>
          <a:p>
            <a:r>
              <a:rPr lang="es-MX" sz="3400"/>
              <a:t>CLASES SOCIALES DE LOS MÉXICA AZTECAS</a:t>
            </a:r>
          </a:p>
        </p:txBody>
      </p:sp>
      <p:sp>
        <p:nvSpPr>
          <p:cNvPr id="3" name="Marcador de contenido 2">
            <a:extLst>
              <a:ext uri="{FF2B5EF4-FFF2-40B4-BE49-F238E27FC236}">
                <a16:creationId xmlns:a16="http://schemas.microsoft.com/office/drawing/2014/main" id="{FEC1ABED-FDF1-4249-925A-9A2CE2813F47}"/>
              </a:ext>
            </a:extLst>
          </p:cNvPr>
          <p:cNvSpPr>
            <a:spLocks noGrp="1"/>
          </p:cNvSpPr>
          <p:nvPr>
            <p:ph idx="1"/>
          </p:nvPr>
        </p:nvSpPr>
        <p:spPr>
          <a:xfrm>
            <a:off x="838201" y="2623381"/>
            <a:ext cx="3888528" cy="3553581"/>
          </a:xfrm>
        </p:spPr>
        <p:txBody>
          <a:bodyPr>
            <a:normAutofit/>
          </a:bodyPr>
          <a:lstStyle/>
          <a:p>
            <a:pPr marL="0" indent="0">
              <a:buNone/>
            </a:pPr>
            <a:r>
              <a:rPr lang="es-MX" sz="2000" b="1" dirty="0">
                <a:effectLst>
                  <a:outerShdw blurRad="38100" dist="38100" dir="2700000" algn="tl">
                    <a:srgbClr val="000000">
                      <a:alpha val="43137"/>
                    </a:srgbClr>
                  </a:outerShdw>
                </a:effectLst>
              </a:rPr>
              <a:t>SOCIEDAD AZTECA: Se dividía en  4 Calpullis (barrios), cada uno de ellos, dirigido por un TLATOANI ( El que dirige o Habla), teniendo como máximo gobernante al HUEY TLATOANI, el equivalente a los reyes de Europa.</a:t>
            </a:r>
          </a:p>
          <a:p>
            <a:pPr marL="0" indent="0">
              <a:buNone/>
            </a:pPr>
            <a:endParaRPr lang="es-MX" sz="2000" b="1" dirty="0">
              <a:effectLst>
                <a:outerShdw blurRad="38100" dist="38100" dir="2700000" algn="tl">
                  <a:srgbClr val="000000">
                    <a:alpha val="43137"/>
                  </a:srgbClr>
                </a:outerShdw>
              </a:effectLst>
            </a:endParaRPr>
          </a:p>
        </p:txBody>
      </p:sp>
      <p:pic>
        <p:nvPicPr>
          <p:cNvPr id="2050" name="Picture 2" descr="Cómo era la pirámide social de los aztecas? - Más de México">
            <a:extLst>
              <a:ext uri="{FF2B5EF4-FFF2-40B4-BE49-F238E27FC236}">
                <a16:creationId xmlns:a16="http://schemas.microsoft.com/office/drawing/2014/main" id="{22908088-9363-43FD-A161-72CCCBCA4D4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64928" y="643468"/>
            <a:ext cx="6477017" cy="596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433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6641D0D-68C3-4E1B-A52A-0FB830459C64}"/>
              </a:ext>
            </a:extLst>
          </p:cNvPr>
          <p:cNvSpPr>
            <a:spLocks noGrp="1"/>
          </p:cNvSpPr>
          <p:nvPr>
            <p:ph type="title"/>
          </p:nvPr>
        </p:nvSpPr>
        <p:spPr>
          <a:xfrm>
            <a:off x="6513788" y="365126"/>
            <a:ext cx="4840010" cy="1618420"/>
          </a:xfrm>
        </p:spPr>
        <p:txBody>
          <a:bodyPr>
            <a:normAutofit/>
          </a:bodyPr>
          <a:lstStyle/>
          <a:p>
            <a:r>
              <a:rPr lang="es-MX"/>
              <a:t>EDUCACIÓN </a:t>
            </a:r>
          </a:p>
        </p:txBody>
      </p:sp>
      <p:pic>
        <p:nvPicPr>
          <p:cNvPr id="3074" name="Picture 2" descr="Qué se requería para ser un temible Guerrero Águila o Jaguar en el mundo  azteca?">
            <a:extLst>
              <a:ext uri="{FF2B5EF4-FFF2-40B4-BE49-F238E27FC236}">
                <a16:creationId xmlns:a16="http://schemas.microsoft.com/office/drawing/2014/main" id="{957FEA51-C580-43D7-BBC5-25EAD57C8F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87" r="19786" b="-1"/>
          <a:stretch/>
        </p:blipFill>
        <p:spPr bwMode="auto">
          <a:xfrm>
            <a:off x="2" y="10"/>
            <a:ext cx="6116569" cy="6141248"/>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graphicFrame>
        <p:nvGraphicFramePr>
          <p:cNvPr id="5" name="Marcador de contenido 4">
            <a:extLst>
              <a:ext uri="{FF2B5EF4-FFF2-40B4-BE49-F238E27FC236}">
                <a16:creationId xmlns:a16="http://schemas.microsoft.com/office/drawing/2014/main" id="{9BC4C1D5-2C1E-4E27-A033-F3C9B6AE96C9}"/>
              </a:ext>
            </a:extLst>
          </p:cNvPr>
          <p:cNvGraphicFramePr>
            <a:graphicFrameLocks noGrp="1"/>
          </p:cNvGraphicFramePr>
          <p:nvPr>
            <p:ph idx="1"/>
            <p:extLst>
              <p:ext uri="{D42A27DB-BD31-4B8C-83A1-F6EECF244321}">
                <p14:modId xmlns:p14="http://schemas.microsoft.com/office/powerpoint/2010/main" val="3583871173"/>
              </p:ext>
            </p:extLst>
          </p:nvPr>
        </p:nvGraphicFramePr>
        <p:xfrm>
          <a:off x="6513787" y="1497496"/>
          <a:ext cx="5237227" cy="4679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668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EF7567-540B-485A-AF15-399B26E79E8E}"/>
              </a:ext>
            </a:extLst>
          </p:cNvPr>
          <p:cNvSpPr>
            <a:spLocks noGrp="1"/>
          </p:cNvSpPr>
          <p:nvPr>
            <p:ph type="title"/>
          </p:nvPr>
        </p:nvSpPr>
        <p:spPr>
          <a:xfrm>
            <a:off x="838201" y="365125"/>
            <a:ext cx="5251316" cy="1807305"/>
          </a:xfrm>
        </p:spPr>
        <p:txBody>
          <a:bodyPr>
            <a:normAutofit/>
          </a:bodyPr>
          <a:lstStyle/>
          <a:p>
            <a:r>
              <a:rPr lang="es-MX" dirty="0"/>
              <a:t>HUEY TLATOANIS</a:t>
            </a:r>
            <a:endParaRPr lang="es-MX"/>
          </a:p>
        </p:txBody>
      </p:sp>
      <p:sp>
        <p:nvSpPr>
          <p:cNvPr id="3" name="Marcador de contenido 2">
            <a:extLst>
              <a:ext uri="{FF2B5EF4-FFF2-40B4-BE49-F238E27FC236}">
                <a16:creationId xmlns:a16="http://schemas.microsoft.com/office/drawing/2014/main" id="{BB76769F-FCC8-4B43-B6D9-24A7184E1520}"/>
              </a:ext>
            </a:extLst>
          </p:cNvPr>
          <p:cNvSpPr>
            <a:spLocks noGrp="1"/>
          </p:cNvSpPr>
          <p:nvPr>
            <p:ph idx="1"/>
          </p:nvPr>
        </p:nvSpPr>
        <p:spPr>
          <a:xfrm>
            <a:off x="838200" y="1674055"/>
            <a:ext cx="4619621" cy="4818820"/>
          </a:xfrm>
        </p:spPr>
        <p:txBody>
          <a:bodyPr>
            <a:normAutofit/>
          </a:bodyPr>
          <a:lstStyle/>
          <a:p>
            <a:pPr marL="0" indent="0">
              <a:lnSpc>
                <a:spcPct val="90000"/>
              </a:lnSpc>
              <a:buNone/>
            </a:pPr>
            <a:r>
              <a:rPr lang="es-MX" sz="1600" b="1" dirty="0"/>
              <a:t>DE LOS TLATOANIS CON MAYOR RELEVANCIA SE ENCUENTRAN:</a:t>
            </a:r>
          </a:p>
          <a:p>
            <a:pPr marL="0" indent="0">
              <a:lnSpc>
                <a:spcPct val="90000"/>
              </a:lnSpc>
              <a:buNone/>
            </a:pPr>
            <a:r>
              <a:rPr lang="es-MX" sz="1600" b="1" dirty="0"/>
              <a:t>MEXI: Fundador de la Cultura Mexica Azteca.</a:t>
            </a:r>
          </a:p>
          <a:p>
            <a:pPr marL="0" indent="0">
              <a:lnSpc>
                <a:spcPct val="90000"/>
              </a:lnSpc>
              <a:buNone/>
            </a:pPr>
            <a:r>
              <a:rPr lang="es-MX" sz="1600" b="1" dirty="0"/>
              <a:t>TENOCH: A quien en su honor se le da el nombre a TENOCHTITLAN </a:t>
            </a:r>
            <a:r>
              <a:rPr lang="es-MX" sz="1600" b="1" u="sng" dirty="0">
                <a:effectLst>
                  <a:outerShdw blurRad="38100" dist="38100" dir="2700000" algn="tl">
                    <a:srgbClr val="000000">
                      <a:alpha val="43137"/>
                    </a:srgbClr>
                  </a:outerShdw>
                </a:effectLst>
              </a:rPr>
              <a:t>“</a:t>
            </a:r>
            <a:r>
              <a:rPr lang="es-MX" sz="1600" b="1" i="1" u="sng" dirty="0">
                <a:effectLst>
                  <a:outerShdw blurRad="38100" dist="38100" dir="2700000" algn="tl">
                    <a:srgbClr val="000000">
                      <a:alpha val="43137"/>
                    </a:srgbClr>
                  </a:outerShdw>
                </a:effectLst>
              </a:rPr>
              <a:t>Lugar donde vive Tenoch”</a:t>
            </a:r>
          </a:p>
          <a:p>
            <a:pPr marL="0" indent="0">
              <a:lnSpc>
                <a:spcPct val="90000"/>
              </a:lnSpc>
              <a:buNone/>
            </a:pPr>
            <a:r>
              <a:rPr lang="es-MX" sz="1600" b="1" dirty="0">
                <a:effectLst>
                  <a:outerShdw blurRad="38100" dist="38100" dir="2700000" algn="tl">
                    <a:srgbClr val="000000">
                      <a:alpha val="43137"/>
                    </a:srgbClr>
                  </a:outerShdw>
                </a:effectLst>
              </a:rPr>
              <a:t>ACAMAPITCHTLI: El conquistador</a:t>
            </a:r>
          </a:p>
          <a:p>
            <a:pPr marL="0" indent="0">
              <a:lnSpc>
                <a:spcPct val="90000"/>
              </a:lnSpc>
              <a:buNone/>
            </a:pPr>
            <a:r>
              <a:rPr lang="es-MX" sz="1600" b="1" dirty="0">
                <a:effectLst>
                  <a:outerShdw blurRad="38100" dist="38100" dir="2700000" algn="tl">
                    <a:srgbClr val="000000">
                      <a:alpha val="43137"/>
                    </a:srgbClr>
                  </a:outerShdw>
                </a:effectLst>
              </a:rPr>
              <a:t>MOCTEZUMA, CUITLAHUAC Y CUAUHTEMOC: Últimos señores de MEXICO-TENOCHTILAN.</a:t>
            </a:r>
          </a:p>
          <a:p>
            <a:pPr marL="0" indent="0">
              <a:lnSpc>
                <a:spcPct val="90000"/>
              </a:lnSpc>
              <a:buNone/>
            </a:pPr>
            <a:r>
              <a:rPr lang="es-MX" sz="1600" b="1" dirty="0">
                <a:effectLst>
                  <a:outerShdw blurRad="38100" dist="38100" dir="2700000" algn="tl">
                    <a:srgbClr val="000000">
                      <a:alpha val="43137"/>
                    </a:srgbClr>
                  </a:outerShdw>
                </a:effectLst>
              </a:rPr>
              <a:t>LINK PARA INVESTIGAR LA CRONOLOGÍA DE LOS SEÑORES AZTECAS</a:t>
            </a:r>
          </a:p>
          <a:p>
            <a:pPr marL="0" indent="0" algn="just">
              <a:lnSpc>
                <a:spcPct val="90000"/>
              </a:lnSpc>
              <a:buNone/>
            </a:pPr>
            <a:r>
              <a:rPr lang="es-MX" sz="1600" b="1" dirty="0">
                <a:effectLst>
                  <a:outerShdw blurRad="38100" dist="38100" dir="2700000" algn="tl">
                    <a:srgbClr val="000000">
                      <a:alpha val="43137"/>
                    </a:srgbClr>
                  </a:outerShdw>
                </a:effectLst>
              </a:rPr>
              <a:t> </a:t>
            </a:r>
            <a:r>
              <a:rPr lang="es-MX" sz="1600" b="1" dirty="0">
                <a:solidFill>
                  <a:srgbClr val="FF0000"/>
                </a:solidFill>
                <a:effectLst>
                  <a:outerShdw blurRad="38100" dist="38100" dir="2700000" algn="tl">
                    <a:srgbClr val="000000">
                      <a:alpha val="43137"/>
                    </a:srgbClr>
                  </a:outerShdw>
                </a:effectLst>
              </a:rPr>
              <a:t>https://es.wikipedia.org/wiki/Tlatoani</a:t>
            </a:r>
            <a:endParaRPr lang="es-MX" sz="1600" b="1" dirty="0">
              <a:solidFill>
                <a:srgbClr val="FF0000"/>
              </a:solidFill>
            </a:endParaRPr>
          </a:p>
        </p:txBody>
      </p:sp>
      <p:pic>
        <p:nvPicPr>
          <p:cNvPr id="5" name="Imagen 4" descr="Imagen que contiene tabla, pareja, grande, parado&#10;&#10;Descripción generada automáticamente">
            <a:extLst>
              <a:ext uri="{FF2B5EF4-FFF2-40B4-BE49-F238E27FC236}">
                <a16:creationId xmlns:a16="http://schemas.microsoft.com/office/drawing/2014/main" id="{B66B843A-95F8-4164-9CFF-FFA61A087F2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770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597015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B272955-2071-474D-BBEA-A57D3E4A456D}"/>
              </a:ext>
            </a:extLst>
          </p:cNvPr>
          <p:cNvSpPr>
            <a:spLocks noGrp="1"/>
          </p:cNvSpPr>
          <p:nvPr>
            <p:ph type="title"/>
          </p:nvPr>
        </p:nvSpPr>
        <p:spPr>
          <a:xfrm>
            <a:off x="6513788" y="365125"/>
            <a:ext cx="4840010" cy="1807305"/>
          </a:xfrm>
        </p:spPr>
        <p:txBody>
          <a:bodyPr>
            <a:normAutofit/>
          </a:bodyPr>
          <a:lstStyle/>
          <a:p>
            <a:r>
              <a:rPr lang="es-MX" dirty="0"/>
              <a:t>DECADENCIA</a:t>
            </a:r>
            <a:endParaRPr lang="es-MX"/>
          </a:p>
        </p:txBody>
      </p:sp>
      <p:pic>
        <p:nvPicPr>
          <p:cNvPr id="5" name="Imagen 4" descr="Imagen que contiene agua&#10;&#10;Descripción generada automáticamente">
            <a:extLst>
              <a:ext uri="{FF2B5EF4-FFF2-40B4-BE49-F238E27FC236}">
                <a16:creationId xmlns:a16="http://schemas.microsoft.com/office/drawing/2014/main" id="{897DD221-CF19-433B-85CF-A9F08E784F6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115" r="24392"/>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Marcador de contenido 2">
            <a:extLst>
              <a:ext uri="{FF2B5EF4-FFF2-40B4-BE49-F238E27FC236}">
                <a16:creationId xmlns:a16="http://schemas.microsoft.com/office/drawing/2014/main" id="{2AA36CBD-B0FC-455F-9DB7-00D08F80A9AF}"/>
              </a:ext>
            </a:extLst>
          </p:cNvPr>
          <p:cNvSpPr>
            <a:spLocks noGrp="1"/>
          </p:cNvSpPr>
          <p:nvPr>
            <p:ph idx="1"/>
          </p:nvPr>
        </p:nvSpPr>
        <p:spPr>
          <a:xfrm>
            <a:off x="6513788" y="2333297"/>
            <a:ext cx="4840010" cy="3843666"/>
          </a:xfrm>
        </p:spPr>
        <p:txBody>
          <a:bodyPr>
            <a:normAutofit/>
          </a:bodyPr>
          <a:lstStyle/>
          <a:p>
            <a:pPr>
              <a:lnSpc>
                <a:spcPct val="90000"/>
              </a:lnSpc>
            </a:pPr>
            <a:r>
              <a:rPr lang="es-MX" sz="1300" dirty="0"/>
              <a:t>La decadencia del Imperio MEXICA-AZTECA deriva de diversos factores:</a:t>
            </a:r>
          </a:p>
          <a:p>
            <a:pPr algn="just">
              <a:lnSpc>
                <a:spcPct val="90000"/>
              </a:lnSpc>
            </a:pPr>
            <a:r>
              <a:rPr lang="es-MX" sz="1300" dirty="0"/>
              <a:t>A) La imposibilidad de controlar todo su territorio.</a:t>
            </a:r>
          </a:p>
          <a:p>
            <a:pPr algn="just">
              <a:lnSpc>
                <a:spcPct val="90000"/>
              </a:lnSpc>
            </a:pPr>
            <a:r>
              <a:rPr lang="es-MX" sz="1300" dirty="0"/>
              <a:t>B) El surgimiento de rebeliones de los pueblos conquistados, por la tiranía del pueblo AZTECA, que se concreto en alianzas con CORTÉS, contra el IMPERIO.</a:t>
            </a:r>
          </a:p>
          <a:p>
            <a:pPr algn="just">
              <a:lnSpc>
                <a:spcPct val="90000"/>
              </a:lnSpc>
            </a:pPr>
            <a:r>
              <a:rPr lang="es-MX" sz="1300" dirty="0"/>
              <a:t>C) El abuso de la fuerza militar para el cobro de tributos, despojando a los pueblos conquistados de sus tierras y cosechas.</a:t>
            </a:r>
          </a:p>
          <a:p>
            <a:pPr algn="just">
              <a:lnSpc>
                <a:spcPct val="90000"/>
              </a:lnSpc>
            </a:pPr>
            <a:r>
              <a:rPr lang="es-MX" sz="1300" dirty="0"/>
              <a:t>D) La incursión militar española al mando de CORTÉS, que trajo consigo la caída del IMPERIO EL </a:t>
            </a:r>
            <a:r>
              <a:rPr lang="es-MX" sz="1300" b="1" dirty="0">
                <a:solidFill>
                  <a:srgbClr val="FF0000"/>
                </a:solidFill>
                <a:effectLst>
                  <a:outerShdw blurRad="38100" dist="38100" dir="2700000" algn="tl">
                    <a:srgbClr val="000000">
                      <a:alpha val="43137"/>
                    </a:srgbClr>
                  </a:outerShdw>
                </a:effectLst>
              </a:rPr>
              <a:t>13 DE AGOSTO DE 1521</a:t>
            </a:r>
          </a:p>
          <a:p>
            <a:pPr algn="just">
              <a:lnSpc>
                <a:spcPct val="90000"/>
              </a:lnSpc>
            </a:pPr>
            <a:r>
              <a:rPr lang="es-MX" sz="1300" b="1" dirty="0">
                <a:solidFill>
                  <a:srgbClr val="FF0000"/>
                </a:solidFill>
                <a:effectLst>
                  <a:outerShdw blurRad="38100" dist="38100" dir="2700000" algn="tl">
                    <a:srgbClr val="000000">
                      <a:alpha val="43137"/>
                    </a:srgbClr>
                  </a:outerShdw>
                </a:effectLst>
              </a:rPr>
              <a:t>LA CAIDA DEL IMPERIO NO SOLO PONE FIN A LA CULTURA MEXICA- AZTECA, SI NO TAMBIÉN AL PERIODO ANTIGUO DE LA HISTORIA DE MÉXICO E INICIANDO, LA DOMINACIÓN ESPAÑOLA.</a:t>
            </a:r>
          </a:p>
        </p:txBody>
      </p:sp>
    </p:spTree>
    <p:extLst>
      <p:ext uri="{BB962C8B-B14F-4D97-AF65-F5344CB8AC3E}">
        <p14:creationId xmlns:p14="http://schemas.microsoft.com/office/powerpoint/2010/main" val="2335166004"/>
      </p:ext>
    </p:extLst>
  </p:cSld>
  <p:clrMapOvr>
    <a:masterClrMapping/>
  </p:clrMapOvr>
</p:sld>
</file>

<file path=ppt/theme/theme1.xml><?xml version="1.0" encoding="utf-8"?>
<a:theme xmlns:a="http://schemas.openxmlformats.org/drawingml/2006/main" name="BrushVTI">
  <a:themeElements>
    <a:clrScheme name="AnalogousFromLightSeedLeftStep">
      <a:dk1>
        <a:srgbClr val="000000"/>
      </a:dk1>
      <a:lt1>
        <a:srgbClr val="FFFFFF"/>
      </a:lt1>
      <a:dk2>
        <a:srgbClr val="243641"/>
      </a:dk2>
      <a:lt2>
        <a:srgbClr val="E6E8E2"/>
      </a:lt2>
      <a:accent1>
        <a:srgbClr val="A996C6"/>
      </a:accent1>
      <a:accent2>
        <a:srgbClr val="7F81BA"/>
      </a:accent2>
      <a:accent3>
        <a:srgbClr val="8FA6C2"/>
      </a:accent3>
      <a:accent4>
        <a:srgbClr val="7BADB5"/>
      </a:accent4>
      <a:accent5>
        <a:srgbClr val="83ACA1"/>
      </a:accent5>
      <a:accent6>
        <a:srgbClr val="77AF88"/>
      </a:accent6>
      <a:hlink>
        <a:srgbClr val="758A53"/>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323</TotalTime>
  <Words>890</Words>
  <Application>Microsoft Office PowerPoint</Application>
  <PresentationFormat>Panorámica</PresentationFormat>
  <Paragraphs>63</Paragraphs>
  <Slides>11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Arial</vt:lpstr>
      <vt:lpstr>Century Gothic</vt:lpstr>
      <vt:lpstr>BrushVTI</vt:lpstr>
      <vt:lpstr>MEXICAS -AZTECAS</vt:lpstr>
      <vt:lpstr>SIGNIFICADO  El águila es el símbolo de HUITZILOPOTCHTLI, representa a los Chichimecas (Aztecas), entre sus garras se halla una serpiente que representa a QUETZALCOATL, que simboliza a los pueblos de MESOAMÉRICA, dominados por la fuerza guerrera de los AZTECAS. Están sobre EL TUNAL o símbolo de la LUNA, cuyas semillas escondidas en las tunas, son el corazón de una nueva era, los hijos de CÓPIL, hijo de MALINANXOCHITL, la LUNA. Quizá por eso MEXICO, significa EN MEDIO DE LA LUNA Es la unión de los pares de opuestos EL ÁGUILA, símbolo SOLAR y de MASCULINIDAD, el TUNAL, símbolo de la LUNA o lo terrenal y FEMENINO. Unión de l CIELO y de la TIERRA.</vt:lpstr>
      <vt:lpstr>1325-1521</vt:lpstr>
      <vt:lpstr>FUNDACIÓN DE MÉXICO-TENOCHTITLAN</vt:lpstr>
      <vt:lpstr>FUNDACION DEL IMEPERIO AZTECA</vt:lpstr>
      <vt:lpstr>CLASES SOCIALES DE LOS MÉXICA AZTECAS</vt:lpstr>
      <vt:lpstr>EDUCACIÓN </vt:lpstr>
      <vt:lpstr>HUEY TLATOANIS</vt:lpstr>
      <vt:lpstr>DECADENCIA</vt:lpstr>
      <vt:lpstr>ACTIVIDADES DEL TEMA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MEXICAS -AZTECAS</dc:title>
  <dc:creator>Mario Pe A Nu Ez</dc:creator>
  <cp:lastModifiedBy>MARIO PEÑA</cp:lastModifiedBy>
  <cp:revision>9</cp:revision>
  <dcterms:created xsi:type="dcterms:W3CDTF">2020-12-14T01:36:40Z</dcterms:created>
  <dcterms:modified xsi:type="dcterms:W3CDTF">2024-02-23T18:46:09Z</dcterms:modified>
</cp:coreProperties>
</file>