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7" r:id="rId5"/>
    <p:sldId id="389" r:id="rId6"/>
    <p:sldId id="277" r:id="rId7"/>
    <p:sldId id="317" r:id="rId8"/>
    <p:sldId id="278" r:id="rId9"/>
    <p:sldId id="279" r:id="rId10"/>
    <p:sldId id="268" r:id="rId11"/>
    <p:sldId id="272" r:id="rId12"/>
    <p:sldId id="392" r:id="rId13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3725" autoAdjust="0"/>
  </p:normalViewPr>
  <p:slideViewPr>
    <p:cSldViewPr snapToGrid="0">
      <p:cViewPr varScale="1">
        <p:scale>
          <a:sx n="84" d="100"/>
          <a:sy n="84" d="100"/>
        </p:scale>
        <p:origin x="174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" loCatId="other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s-MX"/>
        </a:p>
      </dgm:t>
    </dgm:pt>
    <dgm:pt modelId="{4259F840-24E7-476F-9F30-482E46395856}">
      <dgm:prSet phldrT="[Text]" custT="1"/>
      <dgm:spPr/>
      <dgm:t>
        <a:bodyPr rtlCol="0"/>
        <a:lstStyle/>
        <a:p>
          <a:pPr rtl="0"/>
          <a:r>
            <a:rPr lang="es-MX" sz="1800" dirty="0">
              <a:latin typeface="+mn-lt"/>
            </a:rPr>
            <a:t>CALENDARIO</a:t>
          </a:r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B54C8F6C-BE1E-4EAB-B7A0-48DE01FFAA36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s-MX" sz="1800" dirty="0">
              <a:latin typeface="+mn-lt"/>
            </a:rPr>
            <a:t>SOLAR: 365 días</a:t>
          </a:r>
        </a:p>
        <a:p>
          <a:pPr rtl="0">
            <a:buFont typeface="Symbol" panose="05050102010706020507" pitchFamily="18" charset="2"/>
            <a:buChar char=""/>
          </a:pPr>
          <a:r>
            <a:rPr lang="es-MX" sz="1800" dirty="0">
              <a:latin typeface="+mn-lt"/>
            </a:rPr>
            <a:t>LUNAR: 260 días</a:t>
          </a:r>
        </a:p>
      </dgm:t>
    </dgm:pt>
    <dgm:pt modelId="{8DE7CD45-B7C0-432E-B819-6A7D97E31315}" type="parTrans" cxnId="{770CA1CC-3DDD-451E-AE83-A71CA570260C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C33B8BEF-A818-4A2F-A99A-E2B29895E184}" type="sibTrans" cxnId="{770CA1CC-3DDD-451E-AE83-A71CA570260C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E4033A39-DCC4-4038-9562-AEDDBBB37A99}">
      <dgm:prSet phldrT="[Text]" custT="1"/>
      <dgm:spPr/>
      <dgm:t>
        <a:bodyPr rtlCol="0"/>
        <a:lstStyle/>
        <a:p>
          <a:pPr rtl="0"/>
          <a:r>
            <a:rPr lang="es-MX" sz="1800" dirty="0">
              <a:latin typeface="+mn-lt"/>
            </a:rPr>
            <a:t>URBANISMO</a:t>
          </a:r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A4C0B4E4-70AD-4901-9E3F-7EA25DD6DAA1}">
      <dgm:prSet phldrT="[Text]" custT="1"/>
      <dgm:spPr/>
      <dgm:t>
        <a:bodyPr rtlCol="0"/>
        <a:lstStyle/>
        <a:p>
          <a:pPr algn="just" rtl="0">
            <a:buFont typeface="Symbol" panose="05050102010706020507" pitchFamily="18" charset="2"/>
            <a:buChar char=""/>
          </a:pPr>
          <a:r>
            <a:rPr lang="es-MX" sz="1100" dirty="0">
              <a:latin typeface="+mn-lt"/>
            </a:rPr>
            <a:t>Teotihuacan, fue la primera ciudad de Mesoamérica en ser planeada, sobre un eje que corría de Oriente a Poniente.</a:t>
          </a:r>
        </a:p>
        <a:p>
          <a:pPr algn="just" rtl="0">
            <a:buFont typeface="Symbol" panose="05050102010706020507" pitchFamily="18" charset="2"/>
            <a:buChar char=""/>
          </a:pPr>
          <a:r>
            <a:rPr lang="es-MX" sz="1100" dirty="0">
              <a:latin typeface="+mn-lt"/>
            </a:rPr>
            <a:t>Poseía:</a:t>
          </a:r>
        </a:p>
        <a:p>
          <a:pPr algn="just" rtl="0">
            <a:buFont typeface="Symbol" panose="05050102010706020507" pitchFamily="18" charset="2"/>
            <a:buChar char=""/>
          </a:pPr>
          <a:r>
            <a:rPr lang="es-MX" sz="1100" dirty="0">
              <a:latin typeface="+mn-lt"/>
            </a:rPr>
            <a:t>A) Sistema de Drenaje.</a:t>
          </a:r>
        </a:p>
        <a:p>
          <a:pPr algn="just" rtl="0">
            <a:buFont typeface="Symbol" panose="05050102010706020507" pitchFamily="18" charset="2"/>
            <a:buChar char=""/>
          </a:pPr>
          <a:r>
            <a:rPr lang="es-MX" sz="1100" dirty="0">
              <a:latin typeface="+mn-lt"/>
            </a:rPr>
            <a:t>B) Sistema de ventilación.</a:t>
          </a:r>
        </a:p>
        <a:p>
          <a:pPr algn="just" rtl="0">
            <a:buFont typeface="Symbol" panose="05050102010706020507" pitchFamily="18" charset="2"/>
            <a:buChar char=""/>
          </a:pPr>
          <a:r>
            <a:rPr lang="es-MX" sz="1100" dirty="0">
              <a:latin typeface="+mn-lt"/>
            </a:rPr>
            <a:t>C) Sistema Acústico.</a:t>
          </a:r>
        </a:p>
        <a:p>
          <a:pPr algn="just" rtl="0">
            <a:buFont typeface="Symbol" panose="05050102010706020507" pitchFamily="18" charset="2"/>
            <a:buChar char=""/>
          </a:pPr>
          <a:r>
            <a:rPr lang="es-MX" sz="1100" dirty="0">
              <a:latin typeface="+mn-lt"/>
            </a:rPr>
            <a:t>D) Estaba construida sobre círculos concéntricos que delimitaban la zona sacerdotal de la zona del pueblo y los extranjeros.</a:t>
          </a:r>
        </a:p>
        <a:p>
          <a:pPr algn="just" rtl="0">
            <a:buFont typeface="Symbol" panose="05050102010706020507" pitchFamily="18" charset="2"/>
            <a:buChar char=""/>
          </a:pPr>
          <a:endParaRPr lang="es-MX" sz="1100" dirty="0">
            <a:latin typeface="+mn-lt"/>
          </a:endParaRPr>
        </a:p>
        <a:p>
          <a:pPr algn="just" rtl="0">
            <a:buFont typeface="Symbol" panose="05050102010706020507" pitchFamily="18" charset="2"/>
            <a:buChar char=""/>
          </a:pPr>
          <a:endParaRPr lang="es-MX" sz="1800" dirty="0">
            <a:latin typeface="+mn-lt"/>
          </a:endParaRPr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87BF7896-20EA-4E8F-B6F4-A34EC5C9CB50}">
      <dgm:prSet phldrT="[Text]" custT="1"/>
      <dgm:spPr/>
      <dgm:t>
        <a:bodyPr rtlCol="0"/>
        <a:lstStyle/>
        <a:p>
          <a:pPr rtl="0"/>
          <a:r>
            <a:rPr lang="es-MX" sz="1800" dirty="0">
              <a:latin typeface="+mn-lt"/>
            </a:rPr>
            <a:t>PIRÁMIDES</a:t>
          </a:r>
        </a:p>
      </dgm:t>
    </dgm:pt>
    <dgm:pt modelId="{05E47BA5-F724-4AEE-9B5B-401F18E028E6}" type="parTrans" cxnId="{92330C11-C197-4512-BDA4-8D8A69AF7D1C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D63CE73E-35DE-48C3-8753-7648BC953C0D}" type="sibTrans" cxnId="{92330C11-C197-4512-BDA4-8D8A69AF7D1C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43CBB0A2-9D75-4264-8A30-3E8974B40658}">
      <dgm:prSet phldrT="[Text]" custT="1"/>
      <dgm:spPr/>
      <dgm:t>
        <a:bodyPr rtlCol="0"/>
        <a:lstStyle/>
        <a:p>
          <a:pPr rtl="0">
            <a:buFont typeface="Symbol" panose="05050102010706020507" pitchFamily="18" charset="2"/>
            <a:buChar char=""/>
          </a:pPr>
          <a:r>
            <a:rPr lang="es-MX" sz="1500" dirty="0">
              <a:latin typeface="+mn-lt"/>
            </a:rPr>
            <a:t>PIRÁMIDE DEL SOL O TONATIHU</a:t>
          </a:r>
        </a:p>
        <a:p>
          <a:pPr rtl="0">
            <a:buFont typeface="Symbol" panose="05050102010706020507" pitchFamily="18" charset="2"/>
            <a:buChar char=""/>
          </a:pPr>
          <a:r>
            <a:rPr lang="es-MX" sz="1500" dirty="0">
              <a:latin typeface="+mn-lt"/>
            </a:rPr>
            <a:t>63 METROS DE ALTURA POR 225 METROS DE LADO</a:t>
          </a:r>
        </a:p>
        <a:p>
          <a:pPr rtl="0">
            <a:buFont typeface="Symbol" panose="05050102010706020507" pitchFamily="18" charset="2"/>
            <a:buChar char=""/>
          </a:pPr>
          <a:r>
            <a:rPr lang="es-MX" sz="1500" dirty="0">
              <a:latin typeface="+mn-lt"/>
            </a:rPr>
            <a:t>PIRAMIDE DE LA LUNA O MEZTLI IZTÁCUAL</a:t>
          </a:r>
        </a:p>
        <a:p>
          <a:pPr rtl="0">
            <a:buFont typeface="Symbol" panose="05050102010706020507" pitchFamily="18" charset="2"/>
            <a:buChar char=""/>
          </a:pPr>
          <a:r>
            <a:rPr lang="es-MX" sz="1500" dirty="0">
              <a:latin typeface="+mn-lt"/>
            </a:rPr>
            <a:t>45 METRO DE ALTURA Y POR LADO</a:t>
          </a:r>
        </a:p>
        <a:p>
          <a:pPr rtl="0">
            <a:buFont typeface="Symbol" panose="05050102010706020507" pitchFamily="18" charset="2"/>
            <a:buChar char=""/>
          </a:pPr>
          <a:endParaRPr lang="es-MX" sz="1800" dirty="0">
            <a:latin typeface="+mn-lt"/>
          </a:endParaRPr>
        </a:p>
      </dgm:t>
    </dgm:pt>
    <dgm:pt modelId="{F806E590-5F8E-48A1-96AC-9E738290D2ED}" type="parTrans" cxnId="{4D2DF581-8128-4440-9E51-29109DC6ED52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20F77EFB-335C-4BC3-AD95-8421EDF343E6}" type="sibTrans" cxnId="{4D2DF581-8128-4440-9E51-29109DC6ED52}">
      <dgm:prSet/>
      <dgm:spPr/>
      <dgm:t>
        <a:bodyPr rtlCol="0"/>
        <a:lstStyle/>
        <a:p>
          <a:pPr rtl="0"/>
          <a:endParaRPr lang="es-MX" sz="1800">
            <a:latin typeface="+mn-lt"/>
          </a:endParaRPr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</dgm:pt>
    <dgm:pt modelId="{68D8AC18-502F-4825-B069-75605ADB3A40}" type="pres">
      <dgm:prSet presAssocID="{4259F840-24E7-476F-9F30-482E46395856}" presName="composite1" presStyleCnt="0"/>
      <dgm:spPr/>
    </dgm:pt>
    <dgm:pt modelId="{E088D226-49D7-4C30-90DC-CA1755D98829}" type="pres">
      <dgm:prSet presAssocID="{4259F840-24E7-476F-9F30-482E46395856}" presName="parent1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45A02F84-C6CB-43F5-AEE4-3EA66C2BD25F}" type="pres">
      <dgm:prSet presAssocID="{4259F840-24E7-476F-9F30-482E46395856}" presName="Childtext1" presStyleLbl="revTx" presStyleIdx="0" presStyleCnt="3">
        <dgm:presLayoutVars>
          <dgm:bulletEnabled val="1"/>
        </dgm:presLayoutVars>
      </dgm:prSet>
      <dgm:spPr/>
    </dgm:pt>
    <dgm:pt modelId="{6BA46904-CB7C-4538-BD49-D3891EF19552}" type="pres">
      <dgm:prSet presAssocID="{4259F840-24E7-476F-9F30-482E46395856}" presName="ConnectLine1" presStyleLbl="sibTrans1D1" presStyleIdx="0" presStyleCnt="3"/>
      <dgm:spPr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49FDBD0-77FE-49D1-A275-A272C8C5E426}" type="pres">
      <dgm:prSet presAssocID="{4259F840-24E7-476F-9F30-482E46395856}" presName="ConnectLineEnd1" presStyleLbl="lnNode1" presStyleIdx="0" presStyleCnt="3"/>
      <dgm:spPr/>
    </dgm:pt>
    <dgm:pt modelId="{CB26EA94-33BB-4F98-9E1E-2237D4831263}" type="pres">
      <dgm:prSet presAssocID="{4259F840-24E7-476F-9F30-482E46395856}" presName="EmptyPane1" presStyleCnt="0"/>
      <dgm:spPr/>
    </dgm:pt>
    <dgm:pt modelId="{606F1DBF-510E-4065-ACCB-3EBDA85CFB92}" type="pres">
      <dgm:prSet presAssocID="{DCC444A4-F20A-48F5-A61E-47BFFF185A57}" presName="spaceBetweenRectangles1" presStyleCnt="0"/>
      <dgm:spPr/>
    </dgm:pt>
    <dgm:pt modelId="{07989479-D1A2-4D15-AA3A-B0CFFB9F91D9}" type="pres">
      <dgm:prSet presAssocID="{E4033A39-DCC4-4038-9562-AEDDBBB37A99}" presName="composite1" presStyleCnt="0"/>
      <dgm:spPr/>
    </dgm:pt>
    <dgm:pt modelId="{539615E2-3277-4D8E-8484-FF5088C8BF01}" type="pres">
      <dgm:prSet presAssocID="{E4033A39-DCC4-4038-9562-AEDDBBB37A99}" presName="parent1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FEBD3C2A-A340-470A-A475-AE614EA07678}" type="pres">
      <dgm:prSet presAssocID="{E4033A39-DCC4-4038-9562-AEDDBBB37A99}" presName="Childtext1" presStyleLbl="revTx" presStyleIdx="1" presStyleCnt="3">
        <dgm:presLayoutVars>
          <dgm:bulletEnabled val="1"/>
        </dgm:presLayoutVars>
      </dgm:prSet>
      <dgm:spPr/>
    </dgm:pt>
    <dgm:pt modelId="{080474C8-0FEA-4FD1-97F1-0978CFB4A37F}" type="pres">
      <dgm:prSet presAssocID="{E4033A39-DCC4-4038-9562-AEDDBBB37A99}" presName="ConnectLine1" presStyleLbl="sibTrans1D1" presStyleIdx="1" presStyleCnt="3"/>
      <dgm:spPr>
        <a:noFill/>
        <a:ln w="6350" cap="flat" cmpd="sng" algn="ctr">
          <a:solidFill>
            <a:schemeClr val="accent5">
              <a:hueOff val="90002"/>
              <a:satOff val="2173"/>
              <a:lumOff val="-10490"/>
              <a:alphaOff val="0"/>
            </a:schemeClr>
          </a:solidFill>
          <a:prstDash val="dash"/>
          <a:miter lim="800000"/>
        </a:ln>
        <a:effectLst/>
      </dgm:spPr>
    </dgm:pt>
    <dgm:pt modelId="{4797FB61-2602-4A58-81E6-6F133DB1E419}" type="pres">
      <dgm:prSet presAssocID="{E4033A39-DCC4-4038-9562-AEDDBBB37A99}" presName="ConnectLineEnd1" presStyleLbl="lnNode1" presStyleIdx="1" presStyleCnt="3"/>
      <dgm:spPr/>
    </dgm:pt>
    <dgm:pt modelId="{3ADF0AE3-D759-4F4F-8135-572855211847}" type="pres">
      <dgm:prSet presAssocID="{E4033A39-DCC4-4038-9562-AEDDBBB37A99}" presName="EmptyPane1" presStyleCnt="0"/>
      <dgm:spPr/>
    </dgm:pt>
    <dgm:pt modelId="{B0CD7A53-7149-45F2-83E8-36717D7878A1}" type="pres">
      <dgm:prSet presAssocID="{80AB0E5B-0C58-465D-A545-5B21133D2849}" presName="spaceBetweenRectangles1" presStyleCnt="0"/>
      <dgm:spPr/>
    </dgm:pt>
    <dgm:pt modelId="{FB379A6E-C0F9-420B-90FC-2785E757E6AE}" type="pres">
      <dgm:prSet presAssocID="{87BF7896-20EA-4E8F-B6F4-A34EC5C9CB50}" presName="composite1" presStyleCnt="0"/>
      <dgm:spPr/>
    </dgm:pt>
    <dgm:pt modelId="{9D82041D-873A-4600-A9C7-C0A0ADFB138B}" type="pres">
      <dgm:prSet presAssocID="{87BF7896-20EA-4E8F-B6F4-A34EC5C9CB50}" presName="parent1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80CDBBF8-C6B4-4166-87C1-DC9120CC7586}" type="pres">
      <dgm:prSet presAssocID="{87BF7896-20EA-4E8F-B6F4-A34EC5C9CB50}" presName="Childtext1" presStyleLbl="revTx" presStyleIdx="2" presStyleCnt="3">
        <dgm:presLayoutVars>
          <dgm:bulletEnabled val="1"/>
        </dgm:presLayoutVars>
      </dgm:prSet>
      <dgm:spPr/>
    </dgm:pt>
    <dgm:pt modelId="{89759DE5-9F8A-470E-A6D8-F13BB4DEE93D}" type="pres">
      <dgm:prSet presAssocID="{87BF7896-20EA-4E8F-B6F4-A34EC5C9CB50}" presName="ConnectLine1" presStyleLbl="sibTrans1D1" presStyleIdx="2" presStyleCnt="3"/>
      <dgm:spPr>
        <a:noFill/>
        <a:ln w="6350" cap="flat" cmpd="sng" algn="ctr">
          <a:solidFill>
            <a:schemeClr val="accent5">
              <a:hueOff val="180003"/>
              <a:satOff val="4346"/>
              <a:lumOff val="-20980"/>
              <a:alphaOff val="0"/>
            </a:schemeClr>
          </a:solidFill>
          <a:prstDash val="dash"/>
          <a:miter lim="800000"/>
        </a:ln>
        <a:effectLst/>
      </dgm:spPr>
    </dgm:pt>
    <dgm:pt modelId="{07CCF286-8B46-4A20-ACAC-84BA2D6EFBBC}" type="pres">
      <dgm:prSet presAssocID="{87BF7896-20EA-4E8F-B6F4-A34EC5C9CB50}" presName="ConnectLineEnd1" presStyleLbl="lnNode1" presStyleIdx="2" presStyleCnt="3"/>
      <dgm:spPr/>
    </dgm:pt>
    <dgm:pt modelId="{4624FC32-5405-42B1-B5CC-DF0659852A58}" type="pres">
      <dgm:prSet presAssocID="{87BF7896-20EA-4E8F-B6F4-A34EC5C9CB50}" presName="EmptyPane1" presStyleCnt="0"/>
      <dgm:spPr/>
    </dgm:pt>
  </dgm:ptLst>
  <dgm:cxnLst>
    <dgm:cxn modelId="{467F290A-9E2A-412E-AF06-428DAA68BEDD}" type="presOf" srcId="{E4033A39-DCC4-4038-9562-AEDDBBB37A99}" destId="{539615E2-3277-4D8E-8484-FF5088C8BF01}" srcOrd="0" destOrd="0" presId="urn:microsoft.com/office/officeart/2016/7/layout/RoundedRectangleTimeline"/>
    <dgm:cxn modelId="{A2A50010-8F67-49E4-9B0A-E0F7FDA9656C}" type="presOf" srcId="{B54C8F6C-BE1E-4EAB-B7A0-48DE01FFAA36}" destId="{45A02F84-C6CB-43F5-AEE4-3EA66C2BD25F}" srcOrd="0" destOrd="0" presId="urn:microsoft.com/office/officeart/2016/7/layout/RoundedRectangleTimeline"/>
    <dgm:cxn modelId="{92330C11-C197-4512-BDA4-8D8A69AF7D1C}" srcId="{E5B2E815-0D19-41DC-B01B-4D608769620A}" destId="{87BF7896-20EA-4E8F-B6F4-A34EC5C9CB50}" srcOrd="2" destOrd="0" parTransId="{05E47BA5-F724-4AEE-9B5B-401F18E028E6}" sibTransId="{D63CE73E-35DE-48C3-8753-7648BC953C0D}"/>
    <dgm:cxn modelId="{D88F5139-A3BF-4F98-ABB0-AEE7243465CB}" type="presOf" srcId="{87BF7896-20EA-4E8F-B6F4-A34EC5C9CB50}" destId="{9D82041D-873A-4600-A9C7-C0A0ADFB138B}" srcOrd="0" destOrd="0" presId="urn:microsoft.com/office/officeart/2016/7/layout/RoundedRectangleTimeline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4653A150-E557-4235-B1A1-18156274D965}" type="presOf" srcId="{4259F840-24E7-476F-9F30-482E46395856}" destId="{E088D226-49D7-4C30-90DC-CA1755D98829}" srcOrd="0" destOrd="0" presId="urn:microsoft.com/office/officeart/2016/7/layout/RoundedRectangleTimeline"/>
    <dgm:cxn modelId="{E6B56652-B46A-4546-9536-64D675143F1B}" type="presOf" srcId="{A4C0B4E4-70AD-4901-9E3F-7EA25DD6DAA1}" destId="{FEBD3C2A-A340-470A-A475-AE614EA07678}" srcOrd="0" destOrd="0" presId="urn:microsoft.com/office/officeart/2016/7/layout/RoundedRectangleTimeline"/>
    <dgm:cxn modelId="{020D505A-97FA-43DD-A9A1-2501AD46F8AF}" type="presOf" srcId="{43CBB0A2-9D75-4264-8A30-3E8974B40658}" destId="{80CDBBF8-C6B4-4166-87C1-DC9120CC7586}" srcOrd="0" destOrd="0" presId="urn:microsoft.com/office/officeart/2016/7/layout/RoundedRectangleTimeline"/>
    <dgm:cxn modelId="{4D2DF581-8128-4440-9E51-29109DC6ED52}" srcId="{87BF7896-20EA-4E8F-B6F4-A34EC5C9CB50}" destId="{43CBB0A2-9D75-4264-8A30-3E8974B40658}" srcOrd="0" destOrd="0" parTransId="{F806E590-5F8E-48A1-96AC-9E738290D2ED}" sibTransId="{20F77EFB-335C-4BC3-AD95-8421EDF343E6}"/>
    <dgm:cxn modelId="{C8CAF48F-322D-43C3-A68B-40DA904320AC}" type="presOf" srcId="{E5B2E815-0D19-41DC-B01B-4D608769620A}" destId="{196C9F68-3606-4282-A4C6-4485F1280B5F}" srcOrd="0" destOrd="0" presId="urn:microsoft.com/office/officeart/2016/7/layout/RoundedRectangleTimeline"/>
    <dgm:cxn modelId="{770CA1CC-3DDD-451E-AE83-A71CA570260C}" srcId="{4259F840-24E7-476F-9F30-482E46395856}" destId="{B54C8F6C-BE1E-4EAB-B7A0-48DE01FFAA36}" srcOrd="0" destOrd="0" parTransId="{8DE7CD45-B7C0-432E-B819-6A7D97E31315}" sibTransId="{C33B8BEF-A818-4A2F-A99A-E2B29895E184}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B5EA3CD6-0576-4168-82C9-9ADC0803B31E}" type="presParOf" srcId="{196C9F68-3606-4282-A4C6-4485F1280B5F}" destId="{68D8AC18-502F-4825-B069-75605ADB3A40}" srcOrd="0" destOrd="0" presId="urn:microsoft.com/office/officeart/2016/7/layout/RoundedRectangleTimeline"/>
    <dgm:cxn modelId="{30A197C5-075F-4643-BF26-64BC9FAF532F}" type="presParOf" srcId="{68D8AC18-502F-4825-B069-75605ADB3A40}" destId="{E088D226-49D7-4C30-90DC-CA1755D98829}" srcOrd="0" destOrd="0" presId="urn:microsoft.com/office/officeart/2016/7/layout/RoundedRectangleTimeline"/>
    <dgm:cxn modelId="{DBAA9861-CCB2-4B8A-A3AA-B305A4B5783E}" type="presParOf" srcId="{68D8AC18-502F-4825-B069-75605ADB3A40}" destId="{45A02F84-C6CB-43F5-AEE4-3EA66C2BD25F}" srcOrd="1" destOrd="0" presId="urn:microsoft.com/office/officeart/2016/7/layout/RoundedRectangleTimeline"/>
    <dgm:cxn modelId="{3F249148-C6F7-40D3-8583-B11C276DE023}" type="presParOf" srcId="{68D8AC18-502F-4825-B069-75605ADB3A40}" destId="{6BA46904-CB7C-4538-BD49-D3891EF19552}" srcOrd="2" destOrd="0" presId="urn:microsoft.com/office/officeart/2016/7/layout/RoundedRectangleTimeline"/>
    <dgm:cxn modelId="{337BF8D5-8206-4D0E-857F-BA46391BB745}" type="presParOf" srcId="{68D8AC18-502F-4825-B069-75605ADB3A40}" destId="{049FDBD0-77FE-49D1-A275-A272C8C5E426}" srcOrd="3" destOrd="0" presId="urn:microsoft.com/office/officeart/2016/7/layout/RoundedRectangleTimeline"/>
    <dgm:cxn modelId="{8E042F31-23CC-40C0-92DC-707183B24E81}" type="presParOf" srcId="{68D8AC18-502F-4825-B069-75605ADB3A40}" destId="{CB26EA94-33BB-4F98-9E1E-2237D4831263}" srcOrd="4" destOrd="0" presId="urn:microsoft.com/office/officeart/2016/7/layout/RoundedRectangleTimeline"/>
    <dgm:cxn modelId="{16926BC1-FC34-413E-B35A-2F54A781CCCD}" type="presParOf" srcId="{196C9F68-3606-4282-A4C6-4485F1280B5F}" destId="{606F1DBF-510E-4065-ACCB-3EBDA85CFB92}" srcOrd="1" destOrd="0" presId="urn:microsoft.com/office/officeart/2016/7/layout/RoundedRectangleTimeline"/>
    <dgm:cxn modelId="{42F07C1F-C715-41B1-8356-B99F8CE1AC01}" type="presParOf" srcId="{196C9F68-3606-4282-A4C6-4485F1280B5F}" destId="{07989479-D1A2-4D15-AA3A-B0CFFB9F91D9}" srcOrd="2" destOrd="0" presId="urn:microsoft.com/office/officeart/2016/7/layout/RoundedRectangleTimeline"/>
    <dgm:cxn modelId="{5856EE22-FE01-4788-BBF3-407A68D5A730}" type="presParOf" srcId="{07989479-D1A2-4D15-AA3A-B0CFFB9F91D9}" destId="{539615E2-3277-4D8E-8484-FF5088C8BF01}" srcOrd="0" destOrd="0" presId="urn:microsoft.com/office/officeart/2016/7/layout/RoundedRectangleTimeline"/>
    <dgm:cxn modelId="{3004EE47-5347-4BBA-95CC-D947A73AE485}" type="presParOf" srcId="{07989479-D1A2-4D15-AA3A-B0CFFB9F91D9}" destId="{FEBD3C2A-A340-470A-A475-AE614EA07678}" srcOrd="1" destOrd="0" presId="urn:microsoft.com/office/officeart/2016/7/layout/RoundedRectangleTimeline"/>
    <dgm:cxn modelId="{400A75AC-5289-4270-AC07-416891AF3888}" type="presParOf" srcId="{07989479-D1A2-4D15-AA3A-B0CFFB9F91D9}" destId="{080474C8-0FEA-4FD1-97F1-0978CFB4A37F}" srcOrd="2" destOrd="0" presId="urn:microsoft.com/office/officeart/2016/7/layout/RoundedRectangleTimeline"/>
    <dgm:cxn modelId="{304EB087-DD14-4AA8-8A06-DF9485956226}" type="presParOf" srcId="{07989479-D1A2-4D15-AA3A-B0CFFB9F91D9}" destId="{4797FB61-2602-4A58-81E6-6F133DB1E419}" srcOrd="3" destOrd="0" presId="urn:microsoft.com/office/officeart/2016/7/layout/RoundedRectangleTimeline"/>
    <dgm:cxn modelId="{BC4CC356-31E8-4421-B18C-CB3697E73FAC}" type="presParOf" srcId="{07989479-D1A2-4D15-AA3A-B0CFFB9F91D9}" destId="{3ADF0AE3-D759-4F4F-8135-572855211847}" srcOrd="4" destOrd="0" presId="urn:microsoft.com/office/officeart/2016/7/layout/RoundedRectangleTimeline"/>
    <dgm:cxn modelId="{718BABD9-3B60-482F-B01A-2E414F152777}" type="presParOf" srcId="{196C9F68-3606-4282-A4C6-4485F1280B5F}" destId="{B0CD7A53-7149-45F2-83E8-36717D7878A1}" srcOrd="3" destOrd="0" presId="urn:microsoft.com/office/officeart/2016/7/layout/RoundedRectangleTimeline"/>
    <dgm:cxn modelId="{FD435764-A46B-4635-A943-B6C17FFBD43C}" type="presParOf" srcId="{196C9F68-3606-4282-A4C6-4485F1280B5F}" destId="{FB379A6E-C0F9-420B-90FC-2785E757E6AE}" srcOrd="4" destOrd="0" presId="urn:microsoft.com/office/officeart/2016/7/layout/RoundedRectangleTimeline"/>
    <dgm:cxn modelId="{03D7F2C3-849C-416B-B668-D51C46CA90E6}" type="presParOf" srcId="{FB379A6E-C0F9-420B-90FC-2785E757E6AE}" destId="{9D82041D-873A-4600-A9C7-C0A0ADFB138B}" srcOrd="0" destOrd="0" presId="urn:microsoft.com/office/officeart/2016/7/layout/RoundedRectangleTimeline"/>
    <dgm:cxn modelId="{1DA536D0-EC28-4B9F-A5E9-28EC8F45638C}" type="presParOf" srcId="{FB379A6E-C0F9-420B-90FC-2785E757E6AE}" destId="{80CDBBF8-C6B4-4166-87C1-DC9120CC7586}" srcOrd="1" destOrd="0" presId="urn:microsoft.com/office/officeart/2016/7/layout/RoundedRectangleTimeline"/>
    <dgm:cxn modelId="{A1A8842C-F8BC-40AC-8FFC-6A922D88E333}" type="presParOf" srcId="{FB379A6E-C0F9-420B-90FC-2785E757E6AE}" destId="{89759DE5-9F8A-470E-A6D8-F13BB4DEE93D}" srcOrd="2" destOrd="0" presId="urn:microsoft.com/office/officeart/2016/7/layout/RoundedRectangleTimeline"/>
    <dgm:cxn modelId="{29E74E09-91C9-47DF-AE07-A1527FF00EB2}" type="presParOf" srcId="{FB379A6E-C0F9-420B-90FC-2785E757E6AE}" destId="{07CCF286-8B46-4A20-ACAC-84BA2D6EFBBC}" srcOrd="3" destOrd="0" presId="urn:microsoft.com/office/officeart/2016/7/layout/RoundedRectangleTimeline"/>
    <dgm:cxn modelId="{410C15E7-86BA-42B7-8F67-411E34B11038}" type="presParOf" srcId="{FB379A6E-C0F9-420B-90FC-2785E757E6AE}" destId="{4624FC32-5405-42B1-B5CC-DF0659852A58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D226-49D7-4C30-90DC-CA1755D98829}">
      <dsp:nvSpPr>
        <dsp:cNvPr id="0" name=""/>
        <dsp:cNvSpPr/>
      </dsp:nvSpPr>
      <dsp:spPr>
        <a:xfrm rot="16200000">
          <a:off x="2281339" y="910479"/>
          <a:ext cx="484262" cy="3021666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CALENDARIO</a:t>
          </a:r>
        </a:p>
      </dsp:txBody>
      <dsp:txXfrm rot="5400000">
        <a:off x="1036277" y="2202821"/>
        <a:ext cx="2998026" cy="436982"/>
      </dsp:txXfrm>
    </dsp:sp>
    <dsp:sp modelId="{45A02F84-C6CB-43F5-AEE4-3EA66C2BD25F}">
      <dsp:nvSpPr>
        <dsp:cNvPr id="0" name=""/>
        <dsp:cNvSpPr/>
      </dsp:nvSpPr>
      <dsp:spPr>
        <a:xfrm>
          <a:off x="5415" y="0"/>
          <a:ext cx="5036111" cy="169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37160" numCol="1" spcCol="1270" rtlCol="0" anchor="b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800" kern="1200" dirty="0">
              <a:latin typeface="+mn-lt"/>
            </a:rPr>
            <a:t>SOLAR: 365 días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800" kern="1200" dirty="0">
              <a:latin typeface="+mn-lt"/>
            </a:rPr>
            <a:t>LUNAR: 260 días</a:t>
          </a:r>
        </a:p>
      </dsp:txBody>
      <dsp:txXfrm>
        <a:off x="5415" y="0"/>
        <a:ext cx="5036111" cy="1694918"/>
      </dsp:txXfrm>
    </dsp:sp>
    <dsp:sp modelId="{6BA46904-CB7C-4538-BD49-D3891EF19552}">
      <dsp:nvSpPr>
        <dsp:cNvPr id="0" name=""/>
        <dsp:cNvSpPr/>
      </dsp:nvSpPr>
      <dsp:spPr>
        <a:xfrm>
          <a:off x="2523470" y="1791771"/>
          <a:ext cx="0" cy="38741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DBD0-77FE-49D1-A275-A272C8C5E426}">
      <dsp:nvSpPr>
        <dsp:cNvPr id="0" name=""/>
        <dsp:cNvSpPr/>
      </dsp:nvSpPr>
      <dsp:spPr>
        <a:xfrm>
          <a:off x="2475044" y="1694918"/>
          <a:ext cx="96852" cy="968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15E2-3277-4D8E-8484-FF5088C8BF01}">
      <dsp:nvSpPr>
        <dsp:cNvPr id="0" name=""/>
        <dsp:cNvSpPr/>
      </dsp:nvSpPr>
      <dsp:spPr>
        <a:xfrm>
          <a:off x="4034304" y="2179181"/>
          <a:ext cx="3021666" cy="484262"/>
        </a:xfrm>
        <a:prstGeom prst="rect">
          <a:avLst/>
        </a:prstGeom>
        <a:solidFill>
          <a:schemeClr val="accent5">
            <a:hueOff val="180003"/>
            <a:satOff val="4346"/>
            <a:lumOff val="-20980"/>
            <a:alphaOff val="0"/>
          </a:schemeClr>
        </a:solidFill>
        <a:ln w="12700" cap="flat" cmpd="sng" algn="ctr">
          <a:solidFill>
            <a:schemeClr val="accent5">
              <a:hueOff val="180003"/>
              <a:satOff val="4346"/>
              <a:lumOff val="-2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URBANISMO</a:t>
          </a:r>
        </a:p>
      </dsp:txBody>
      <dsp:txXfrm>
        <a:off x="4034304" y="2179181"/>
        <a:ext cx="3021666" cy="484262"/>
      </dsp:txXfrm>
    </dsp:sp>
    <dsp:sp modelId="{FEBD3C2A-A340-470A-A475-AE614EA07678}">
      <dsp:nvSpPr>
        <dsp:cNvPr id="0" name=""/>
        <dsp:cNvSpPr/>
      </dsp:nvSpPr>
      <dsp:spPr>
        <a:xfrm>
          <a:off x="3027081" y="3147706"/>
          <a:ext cx="5036111" cy="169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0" bIns="0" numCol="1" spcCol="1270" rtlCol="0" anchor="t" anchorCtr="1">
          <a:noAutofit/>
        </a:bodyPr>
        <a:lstStyle/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100" kern="1200" dirty="0">
              <a:latin typeface="+mn-lt"/>
            </a:rPr>
            <a:t>Teotihuacan, fue la primera ciudad de Mesoamérica en ser planeada, sobre un eje que corría de Oriente a Poniente.</a:t>
          </a:r>
        </a:p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100" kern="1200" dirty="0">
              <a:latin typeface="+mn-lt"/>
            </a:rPr>
            <a:t>Poseía:</a:t>
          </a:r>
        </a:p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100" kern="1200" dirty="0">
              <a:latin typeface="+mn-lt"/>
            </a:rPr>
            <a:t>A) Sistema de Drenaje.</a:t>
          </a:r>
        </a:p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100" kern="1200" dirty="0">
              <a:latin typeface="+mn-lt"/>
            </a:rPr>
            <a:t>B) Sistema de ventilación.</a:t>
          </a:r>
        </a:p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100" kern="1200" dirty="0">
              <a:latin typeface="+mn-lt"/>
            </a:rPr>
            <a:t>C) Sistema Acústico.</a:t>
          </a:r>
        </a:p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100" kern="1200" dirty="0">
              <a:latin typeface="+mn-lt"/>
            </a:rPr>
            <a:t>D) Estaba construida sobre círculos concéntricos que delimitaban la zona sacerdotal de la zona del pueblo y los extranjeros.</a:t>
          </a:r>
        </a:p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MX" sz="1100" kern="1200" dirty="0">
            <a:latin typeface="+mn-lt"/>
          </a:endParaRPr>
        </a:p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MX" sz="1800" kern="1200" dirty="0">
            <a:latin typeface="+mn-lt"/>
          </a:endParaRPr>
        </a:p>
      </dsp:txBody>
      <dsp:txXfrm>
        <a:off x="3027081" y="3147706"/>
        <a:ext cx="5036111" cy="1694918"/>
      </dsp:txXfrm>
    </dsp:sp>
    <dsp:sp modelId="{080474C8-0FEA-4FD1-97F1-0978CFB4A37F}">
      <dsp:nvSpPr>
        <dsp:cNvPr id="0" name=""/>
        <dsp:cNvSpPr/>
      </dsp:nvSpPr>
      <dsp:spPr>
        <a:xfrm>
          <a:off x="5545137" y="2663443"/>
          <a:ext cx="0" cy="387410"/>
        </a:xfrm>
        <a:prstGeom prst="line">
          <a:avLst/>
        </a:prstGeom>
        <a:noFill/>
        <a:ln w="6350" cap="flat" cmpd="sng" algn="ctr">
          <a:solidFill>
            <a:schemeClr val="accent5">
              <a:hueOff val="90002"/>
              <a:satOff val="2173"/>
              <a:lumOff val="-1049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FB61-2602-4A58-81E6-6F133DB1E419}">
      <dsp:nvSpPr>
        <dsp:cNvPr id="0" name=""/>
        <dsp:cNvSpPr/>
      </dsp:nvSpPr>
      <dsp:spPr>
        <a:xfrm>
          <a:off x="5496711" y="3050853"/>
          <a:ext cx="96852" cy="96852"/>
        </a:xfrm>
        <a:prstGeom prst="ellipse">
          <a:avLst/>
        </a:prstGeom>
        <a:solidFill>
          <a:schemeClr val="accent5">
            <a:hueOff val="180003"/>
            <a:satOff val="4346"/>
            <a:lumOff val="-2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041D-873A-4600-A9C7-C0A0ADFB138B}">
      <dsp:nvSpPr>
        <dsp:cNvPr id="0" name=""/>
        <dsp:cNvSpPr/>
      </dsp:nvSpPr>
      <dsp:spPr>
        <a:xfrm rot="5400000">
          <a:off x="8324672" y="910479"/>
          <a:ext cx="484262" cy="3021666"/>
        </a:xfrm>
        <a:prstGeom prst="round2SameRect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accent5">
              <a:hueOff val="360006"/>
              <a:satOff val="8692"/>
              <a:lumOff val="-4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n-lt"/>
            </a:rPr>
            <a:t>PIRÁMIDES</a:t>
          </a:r>
        </a:p>
      </dsp:txBody>
      <dsp:txXfrm rot="-5400000">
        <a:off x="7055970" y="2202821"/>
        <a:ext cx="2998026" cy="436982"/>
      </dsp:txXfrm>
    </dsp:sp>
    <dsp:sp modelId="{80CDBBF8-C6B4-4166-87C1-DC9120CC7586}">
      <dsp:nvSpPr>
        <dsp:cNvPr id="0" name=""/>
        <dsp:cNvSpPr/>
      </dsp:nvSpPr>
      <dsp:spPr>
        <a:xfrm>
          <a:off x="6048748" y="0"/>
          <a:ext cx="5036111" cy="169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14300" numCol="1" spcCol="1270" rtlCol="0" anchor="b" anchorCtr="1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500" kern="1200" dirty="0">
              <a:latin typeface="+mn-lt"/>
            </a:rPr>
            <a:t>PIRÁMIDE DEL SOL O TONATIHU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500" kern="1200" dirty="0">
              <a:latin typeface="+mn-lt"/>
            </a:rPr>
            <a:t>63 METROS DE ALTURA POR 225 METROS DE LADO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500" kern="1200" dirty="0">
              <a:latin typeface="+mn-lt"/>
            </a:rPr>
            <a:t>PIRAMIDE DE LA LUNA O MEZTLI IZTÁCUAL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MX" sz="1500" kern="1200" dirty="0">
              <a:latin typeface="+mn-lt"/>
            </a:rPr>
            <a:t>45 METRO DE ALTURA Y POR LADO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es-MX" sz="1800" kern="1200" dirty="0">
            <a:latin typeface="+mn-lt"/>
          </a:endParaRPr>
        </a:p>
      </dsp:txBody>
      <dsp:txXfrm>
        <a:off x="6048748" y="0"/>
        <a:ext cx="5036111" cy="1694918"/>
      </dsp:txXfrm>
    </dsp:sp>
    <dsp:sp modelId="{89759DE5-9F8A-470E-A6D8-F13BB4DEE93D}">
      <dsp:nvSpPr>
        <dsp:cNvPr id="0" name=""/>
        <dsp:cNvSpPr/>
      </dsp:nvSpPr>
      <dsp:spPr>
        <a:xfrm>
          <a:off x="8566804" y="1791771"/>
          <a:ext cx="0" cy="387410"/>
        </a:xfrm>
        <a:prstGeom prst="line">
          <a:avLst/>
        </a:prstGeom>
        <a:noFill/>
        <a:ln w="6350" cap="flat" cmpd="sng" algn="ctr">
          <a:solidFill>
            <a:schemeClr val="accent5">
              <a:hueOff val="180003"/>
              <a:satOff val="4346"/>
              <a:lumOff val="-2098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F286-8B46-4A20-ACAC-84BA2D6EFBBC}">
      <dsp:nvSpPr>
        <dsp:cNvPr id="0" name=""/>
        <dsp:cNvSpPr/>
      </dsp:nvSpPr>
      <dsp:spPr>
        <a:xfrm>
          <a:off x="8518377" y="1694918"/>
          <a:ext cx="96852" cy="96852"/>
        </a:xfrm>
        <a:prstGeom prst="ellipse">
          <a:avLst/>
        </a:prstGeom>
        <a:solidFill>
          <a:schemeClr val="accent5">
            <a:hueOff val="360006"/>
            <a:satOff val="8692"/>
            <a:lumOff val="-4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Escala de tiempo rectangular redondeada"/>
  <dgm:desc val="Se usa para mostrar una lista de eventos en orden cronológico. Un cuadro invisible contiene la descripción mientras que la fecha se muestra en rectángulos, excepto el primer y último nodo, en los que las esquinas del rectángulo son redondeadas. Puede mostrar una gran cantidad de texto y un formato de fecha descriptivo larg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CA2E8D-45A3-4C48-9625-891692387AEA}" type="datetime1">
              <a:rPr lang="es-MX" smtClean="0"/>
              <a:t>06/01/2024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3C4DD5-6CE3-47E7-95E8-166693B65D37}" type="datetime1">
              <a:rPr lang="es-MX" smtClean="0"/>
              <a:t>06/01/2024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/>
              <a:t>Haga clic para modificar los estilos de texto del patrón</a:t>
            </a:r>
          </a:p>
          <a:p>
            <a:pPr lvl="1" rtl="0"/>
            <a:r>
              <a:rPr lang="es-MX"/>
              <a:t>Segundo nivel</a:t>
            </a:r>
          </a:p>
          <a:p>
            <a:pPr lvl="2" rtl="0"/>
            <a:r>
              <a:rPr lang="es-MX"/>
              <a:t>Tercer nivel</a:t>
            </a:r>
          </a:p>
          <a:p>
            <a:pPr lvl="3" rtl="0"/>
            <a:r>
              <a:rPr lang="es-MX"/>
              <a:t>Cuarto nivel</a:t>
            </a:r>
          </a:p>
          <a:p>
            <a:pPr lvl="4" rtl="0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MX" smtClean="0"/>
              <a:t>1</a:t>
            </a:fld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707CC-89EA-43A2-BEC7-ACC1C58A42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72653C4-4721-4992-BEFD-5B63D45D1ED1}" type="datetime1">
              <a:rPr lang="es-MX" smtClean="0"/>
              <a:t>06/01/2024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MX" smtClean="0"/>
              <a:t>4</a:t>
            </a:fld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088BE-0207-4C31-B73A-DAB969D633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B5921896-B1ED-4712-848C-51540A435E4D}" type="datetime1">
              <a:rPr lang="es-MX" smtClean="0"/>
              <a:t>06/01/2024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MX" smtClean="0"/>
              <a:t>7</a:t>
            </a:fld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F2A44-97CF-4763-AF62-5CA8B014D2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B749EDC-1753-44F0-AE60-6EBD9CC8562F}" type="datetime1">
              <a:rPr lang="es-MX" smtClean="0"/>
              <a:t>06/01/2024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es-MX" smtClean="0"/>
              <a:t>8</a:t>
            </a:fld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07D5F-345C-48F8-8A99-DECB5A4B39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45AD4A7A-884A-43E7-BD84-D363EE834B91}" type="datetime1">
              <a:rPr lang="es-MX" smtClean="0"/>
              <a:t>06/01/2024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54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MX" sz="4800"/>
              <a:t>Flotante en 3D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MX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MX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MX"/>
              <a:t>Haz clic para EDITAR</a:t>
            </a:r>
          </a:p>
        </p:txBody>
      </p:sp>
      <p:sp>
        <p:nvSpPr>
          <p:cNvPr id="21" name="Marcador de contenid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MX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MX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s-MX"/>
              <a:t>Haz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s-MX" sz="1600"/>
              <a:t>Haz clic para agregar texto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18" name="Marcador de posición de imagen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20" name="Marcador de posición de imagen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Marcador de contenid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MX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MX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ínea del tiempo de la tabla y 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MX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a libre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10" name="Forma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11" name="Forma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40" name="Títu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s-MX"/>
              <a:t>Equipo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>
        <p:nvSpPr>
          <p:cNvPr id="56" name="Marcador de posición de imagen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57" name="Marcador de posición de imagen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58" name="Marcador de posición de imagen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 dirty="0"/>
          </a:p>
        </p:txBody>
      </p:sp>
      <p:sp>
        <p:nvSpPr>
          <p:cNvPr id="59" name="Marcador de posición de imagen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63" name="Marcador de tex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MX"/>
              <a:t>Nombre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MX"/>
              <a:t>Título</a:t>
            </a:r>
          </a:p>
        </p:txBody>
      </p:sp>
      <p:sp>
        <p:nvSpPr>
          <p:cNvPr id="65" name="Marcador de tex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MX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MX"/>
              <a:t>Título</a:t>
            </a:r>
          </a:p>
        </p:txBody>
      </p:sp>
      <p:sp>
        <p:nvSpPr>
          <p:cNvPr id="67" name="Marcador de tex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MX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MX"/>
              <a:t>Título</a:t>
            </a:r>
          </a:p>
        </p:txBody>
      </p:sp>
      <p:sp>
        <p:nvSpPr>
          <p:cNvPr id="69" name="Marcador de tex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MX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MX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Ejemplo de Texto al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lumna de contenido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MX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MX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Martes, 2 de febrero de 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MX"/>
              <a:t>Muestra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es-MX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es-MX"/>
              <a:t>Haga clic para modificar los estilos de texto del patrón</a:t>
            </a:r>
          </a:p>
          <a:p>
            <a:pPr lvl="1" rtl="0"/>
            <a:r>
              <a:rPr lang="es-MX"/>
              <a:t>Segundo nivel</a:t>
            </a:r>
          </a:p>
          <a:p>
            <a:pPr lvl="2" rtl="0"/>
            <a:r>
              <a:rPr lang="es-MX"/>
              <a:t>Tercer nivel</a:t>
            </a:r>
          </a:p>
          <a:p>
            <a:pPr lvl="3" rtl="0"/>
            <a:r>
              <a:rPr lang="es-MX"/>
              <a:t>Cuarto nivel</a:t>
            </a:r>
          </a:p>
          <a:p>
            <a:pPr lvl="4" rtl="0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MX"/>
              <a:t>Martes, 2 de febrero de 20XX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MX"/>
              <a:t>Ejemplo de Texto al pie de página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s-MX" smtClean="0"/>
              <a:pPr rtl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MX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exico/mexico-city/teotihuacan-landscape-with-pyramids-mexico.jpg.php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tingintranslation.com/2017/07/small-game-vendor.html" TargetMode="External"/><Relationship Id="rId7" Type="http://schemas.openxmlformats.org/officeDocument/2006/relationships/hyperlink" Target="https://www.eatingintranslation.com/2017/07/small-game-vendor/comment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biogeocarlos.blogspot.com/2019/03/los-dragones-de-como-entrenar-tu-dragon.html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viantart.com/ltiana355/art/Codex-Laud-Folio-9-Mayahuel-661714990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hectoraxel.deviantart.com/art/quetzalcoatl-wallpaper-142761016" TargetMode="External"/><Relationship Id="rId5" Type="http://schemas.openxmlformats.org/officeDocument/2006/relationships/image" Target="../media/image14.jpg"/><Relationship Id="rId10" Type="http://schemas.openxmlformats.org/officeDocument/2006/relationships/hyperlink" Target="https://tiandi.miraheze.org/wiki/Yahuimilco" TargetMode="External"/><Relationship Id="rId4" Type="http://schemas.openxmlformats.org/officeDocument/2006/relationships/hyperlink" Target="https://smarthistory.org/tlaloc-vessel/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0950" y="1051551"/>
            <a:ext cx="4251960" cy="2384898"/>
          </a:xfrm>
        </p:spPr>
        <p:txBody>
          <a:bodyPr rtlCol="0" anchor="b" anchorCtr="0">
            <a:normAutofit fontScale="90000"/>
          </a:bodyPr>
          <a:lstStyle/>
          <a:p>
            <a:pPr algn="ctr" rtl="0"/>
            <a:r>
              <a:rPr lang="es-MX" dirty="0"/>
              <a:t>HORIZONTE CLASICO </a:t>
            </a:r>
            <a:br>
              <a:rPr lang="es-MX" dirty="0"/>
            </a:br>
            <a:r>
              <a:rPr lang="es-MX" dirty="0"/>
              <a:t>TEOTOHUACAN</a:t>
            </a:r>
          </a:p>
        </p:txBody>
      </p:sp>
      <p:pic>
        <p:nvPicPr>
          <p:cNvPr id="14" name="Marcador de posición de imagen 13" descr="Fondo digital de puntos de dato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PROFR. MARIO PEÑA NUÑEZ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>
            <a:normAutofit/>
          </a:bodyPr>
          <a:lstStyle/>
          <a:p>
            <a:pPr rtl="0"/>
            <a:r>
              <a:rPr lang="es-MX" dirty="0"/>
              <a:t>DIMENSION ESPACIAL</a:t>
            </a:r>
          </a:p>
        </p:txBody>
      </p:sp>
      <p:pic>
        <p:nvPicPr>
          <p:cNvPr id="1026" name="Picture 2" descr="Mapa con la ubicación de Teotihuacán">
            <a:extLst>
              <a:ext uri="{FF2B5EF4-FFF2-40B4-BE49-F238E27FC236}">
                <a16:creationId xmlns:a16="http://schemas.microsoft.com/office/drawing/2014/main" id="{6460FBFD-DCAB-65C8-0FFC-5105226D4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r="6229" b="-4"/>
          <a:stretch/>
        </p:blipFill>
        <p:spPr bwMode="auto">
          <a:xfrm>
            <a:off x="550863" y="2677306"/>
            <a:ext cx="4658065" cy="363141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arcador de posición de imagen 11" descr="Fondo de datos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5643054" y="1600454"/>
            <a:ext cx="3448558" cy="3448558"/>
          </a:xfrm>
          <a:noFill/>
        </p:spPr>
      </p:pic>
      <p:pic>
        <p:nvPicPr>
          <p:cNvPr id="8" name="Marcador de posición de imagen 7" descr="Datos digitales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>
          <a:xfrm>
            <a:off x="8918575" y="596392"/>
            <a:ext cx="2263776" cy="2263776"/>
          </a:xfrm>
          <a:noFill/>
        </p:spPr>
      </p:pic>
      <p:pic>
        <p:nvPicPr>
          <p:cNvPr id="10" name="Marcador de posición de imagen 9" descr="Puntos de dato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7"/>
          <a:stretch/>
        </p:blipFill>
        <p:spPr>
          <a:xfrm>
            <a:off x="9091612" y="3324733"/>
            <a:ext cx="2936876" cy="2936876"/>
          </a:xfrm>
          <a:noFill/>
        </p:spPr>
      </p:pic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s-MX" smtClean="0"/>
              <a:pPr rtl="0">
                <a:spcAft>
                  <a:spcPts val="600"/>
                </a:spcAft>
              </a:pPr>
              <a:t>2</a:t>
            </a:fld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2BD8A6-CF74-9A1F-A3E9-051D525EE6D4}"/>
              </a:ext>
            </a:extLst>
          </p:cNvPr>
          <p:cNvSpPr/>
          <p:nvPr/>
        </p:nvSpPr>
        <p:spPr>
          <a:xfrm>
            <a:off x="7029449" y="1014413"/>
            <a:ext cx="3448559" cy="28498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REGIÓN DEL ALTIPLANO CENTRAL EN LA REGIÓN CULTURAL DE MESOAMÉRICA</a:t>
            </a:r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rtlCol="0"/>
          <a:lstStyle/>
          <a:p>
            <a:pPr rtl="0"/>
            <a:r>
              <a:rPr lang="es-MX" dirty="0"/>
              <a:t>UBICACIÓN TEMPORAL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MX" smtClean="0"/>
              <a:pPr rtl="0"/>
              <a:t>3</a:t>
            </a:fld>
            <a:endParaRPr lang="es-MX"/>
          </a:p>
        </p:txBody>
      </p:sp>
      <p:pic>
        <p:nvPicPr>
          <p:cNvPr id="13" name="Marcador de contenido 12" descr="Una carretera con una montaña al fondo&#10;&#10;Descripción generada automáticamente con confianza media">
            <a:extLst>
              <a:ext uri="{FF2B5EF4-FFF2-40B4-BE49-F238E27FC236}">
                <a16:creationId xmlns:a16="http://schemas.microsoft.com/office/drawing/2014/main" id="{2E711005-ABD7-C5AF-3142-9746E7463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4490" y="1531620"/>
            <a:ext cx="8881110" cy="5084801"/>
          </a:xfrm>
        </p:spPr>
      </p:pic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id="{6DA5ECAE-764E-95F0-B535-4B01091AA141}"/>
              </a:ext>
            </a:extLst>
          </p:cNvPr>
          <p:cNvSpPr/>
          <p:nvPr/>
        </p:nvSpPr>
        <p:spPr>
          <a:xfrm>
            <a:off x="2194560" y="3874770"/>
            <a:ext cx="7754303" cy="41148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7AD314-55C2-0AF3-7EE6-D7176587C484}"/>
              </a:ext>
            </a:extLst>
          </p:cNvPr>
          <p:cNvSpPr/>
          <p:nvPr/>
        </p:nvSpPr>
        <p:spPr>
          <a:xfrm>
            <a:off x="1897380" y="2823210"/>
            <a:ext cx="1282383" cy="274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100 A.E.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EA4D10-504E-A489-AA10-D979F10263A7}"/>
              </a:ext>
            </a:extLst>
          </p:cNvPr>
          <p:cNvSpPr/>
          <p:nvPr/>
        </p:nvSpPr>
        <p:spPr>
          <a:xfrm>
            <a:off x="8666480" y="4563478"/>
            <a:ext cx="1282383" cy="274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650 D.E.</a:t>
            </a:r>
          </a:p>
        </p:txBody>
      </p:sp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MX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MX"/>
            </a:p>
          </p:txBody>
        </p:sp>
      </p:grpSp>
      <p:sp useBgFill="1">
        <p:nvSpPr>
          <p:cNvPr id="46" name="Rectángulo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pic>
        <p:nvPicPr>
          <p:cNvPr id="8" name="Marcador de posición de imagen 7" descr="Fondo digital de puntos de datos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ORGANIZACIÓN SOCIAL</a:t>
            </a:r>
          </a:p>
        </p:txBody>
      </p:sp>
      <p:sp>
        <p:nvSpPr>
          <p:cNvPr id="16" name="Subtítulo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es-MX" dirty="0"/>
              <a:t>GOBIERNO: Teocrático, ejercido por una casta de sacerdotes.</a:t>
            </a:r>
            <a:endParaRPr lang="es-MX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s-MX" smtClean="0"/>
              <a:t>4</a:t>
            </a:fld>
            <a:endParaRPr lang="es-MX"/>
          </a:p>
        </p:txBody>
      </p:sp>
      <p:sp>
        <p:nvSpPr>
          <p:cNvPr id="7" name="Título 14">
            <a:extLst>
              <a:ext uri="{FF2B5EF4-FFF2-40B4-BE49-F238E27FC236}">
                <a16:creationId xmlns:a16="http://schemas.microsoft.com/office/drawing/2014/main" id="{F995DB69-986B-9411-02B0-2E0250821855}"/>
              </a:ext>
            </a:extLst>
          </p:cNvPr>
          <p:cNvSpPr txBox="1">
            <a:spLocks/>
          </p:cNvSpPr>
          <p:nvPr/>
        </p:nvSpPr>
        <p:spPr>
          <a:xfrm>
            <a:off x="6214825" y="321318"/>
            <a:ext cx="5437187" cy="5988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s-MX" sz="5500" dirty="0"/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95F78BDE-1DB9-E2ED-BD99-96F5C2B1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10" y="547689"/>
            <a:ext cx="5629064" cy="54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rtlCol="0"/>
          <a:lstStyle/>
          <a:p>
            <a:pPr rtl="0"/>
            <a:r>
              <a:rPr lang="es-MX" dirty="0"/>
              <a:t>ECONOMIA</a:t>
            </a:r>
          </a:p>
        </p:txBody>
      </p:sp>
      <p:sp>
        <p:nvSpPr>
          <p:cNvPr id="16" name="Marcador de posición de número de diapositiva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MX" smtClean="0"/>
              <a:pPr rtl="0"/>
              <a:t>5</a:t>
            </a:fld>
            <a:endParaRPr lang="es-MX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6E18FC58-64C7-978F-C230-89A968ACD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08398"/>
              </p:ext>
            </p:extLst>
          </p:nvPr>
        </p:nvGraphicFramePr>
        <p:xfrm>
          <a:off x="550863" y="2112963"/>
          <a:ext cx="1109027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445">
                  <a:extLst>
                    <a:ext uri="{9D8B030D-6E8A-4147-A177-3AD203B41FA5}">
                      <a16:colId xmlns:a16="http://schemas.microsoft.com/office/drawing/2014/main" val="1897279030"/>
                    </a:ext>
                  </a:extLst>
                </a:gridCol>
                <a:gridCol w="8182829">
                  <a:extLst>
                    <a:ext uri="{9D8B030D-6E8A-4147-A177-3AD203B41FA5}">
                      <a16:colId xmlns:a16="http://schemas.microsoft.com/office/drawing/2014/main" val="1197026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ASPECTOS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PRODUCTOS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7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AGRÍCULTURA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Maíz, frijol, calabaza, chiles, lenteja, legumbres, algodón.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GANADERÍA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Guajolote, </a:t>
                      </a:r>
                      <a:r>
                        <a:rPr lang="es-MX" dirty="0" err="1"/>
                        <a:t>Xoloescuintle</a:t>
                      </a:r>
                      <a:r>
                        <a:rPr lang="es-MX" dirty="0"/>
                        <a:t>, </a:t>
                      </a:r>
                      <a:r>
                        <a:rPr lang="es-MX" dirty="0" err="1"/>
                        <a:t>faisan</a:t>
                      </a:r>
                      <a:r>
                        <a:rPr lang="es-MX" dirty="0"/>
                        <a:t>, jabalí,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8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PESCA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Carpa, acociles,  ajolote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COMERCIO MEDIANTE EL TRUEQUE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Pieles, cerámica, orfebrería, productos agrícolas, carne, plumas, tela de algodón, </a:t>
                      </a:r>
                      <a:r>
                        <a:rPr lang="es-MX" dirty="0" err="1"/>
                        <a:t>etc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70371"/>
                  </a:ext>
                </a:extLst>
              </a:tr>
            </a:tbl>
          </a:graphicData>
        </a:graphic>
      </p:graphicFrame>
      <p:pic>
        <p:nvPicPr>
          <p:cNvPr id="10" name="Imagen 9" descr="Carne y vegetales&#10;&#10;Descripción generada automáticamente con confianza media">
            <a:extLst>
              <a:ext uri="{FF2B5EF4-FFF2-40B4-BE49-F238E27FC236}">
                <a16:creationId xmlns:a16="http://schemas.microsoft.com/office/drawing/2014/main" id="{74E76B88-6765-0F70-6DE2-E1462ABD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6137" y="4367768"/>
            <a:ext cx="3175000" cy="2120900"/>
          </a:xfrm>
          <a:prstGeom prst="rect">
            <a:avLst/>
          </a:prstGeom>
        </p:spPr>
      </p:pic>
      <p:pic>
        <p:nvPicPr>
          <p:cNvPr id="17" name="Imagen 16" descr="La cara de un animal&#10;&#10;Descripción generada automáticamente con confianza baja">
            <a:extLst>
              <a:ext uri="{FF2B5EF4-FFF2-40B4-BE49-F238E27FC236}">
                <a16:creationId xmlns:a16="http://schemas.microsoft.com/office/drawing/2014/main" id="{F9994DDC-BE28-E477-E4BD-2560D8CE3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0862" y="4375100"/>
            <a:ext cx="3048000" cy="2286000"/>
          </a:xfrm>
          <a:prstGeom prst="rect">
            <a:avLst/>
          </a:prstGeom>
        </p:spPr>
      </p:pic>
      <p:pic>
        <p:nvPicPr>
          <p:cNvPr id="21" name="Imagen 20" descr="Carne y vegetales&#10;&#10;Descripción generada automáticamente con confianza baja">
            <a:extLst>
              <a:ext uri="{FF2B5EF4-FFF2-40B4-BE49-F238E27FC236}">
                <a16:creationId xmlns:a16="http://schemas.microsoft.com/office/drawing/2014/main" id="{74922241-D76F-80CA-955F-47CB30DEFC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40530" y="4389120"/>
            <a:ext cx="3703320" cy="22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rtlCol="0">
            <a:normAutofit/>
          </a:bodyPr>
          <a:lstStyle/>
          <a:p>
            <a:pPr rtl="0"/>
            <a:r>
              <a:rPr lang="es-MX"/>
              <a:t>La mejor manera de empezar es dejar de hablar y comenzar a actuar.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/>
          <a:lstStyle/>
          <a:p>
            <a:pPr rtl="0"/>
            <a:r>
              <a:rPr lang="es-MX"/>
              <a:t>Walt Disney</a:t>
            </a:r>
          </a:p>
          <a:p>
            <a:pPr rtl="0"/>
            <a:endParaRPr lang="es-MX" dirty="0"/>
          </a:p>
        </p:txBody>
      </p:sp>
      <p:pic>
        <p:nvPicPr>
          <p:cNvPr id="18" name="Marcador de posición de imagen 17" descr="Una persona dibujando sobre una pizarra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09" y="656633"/>
            <a:ext cx="5132388" cy="5132388"/>
          </a:xfrm>
        </p:spPr>
      </p:pic>
      <p:sp>
        <p:nvSpPr>
          <p:cNvPr id="19" name="Marcador de posición de fecha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s-MX"/>
              <a:t>Martes, 2 de febrero de 20XX</a:t>
            </a:r>
            <a:endParaRPr lang="es-MX" dirty="0"/>
          </a:p>
        </p:txBody>
      </p:sp>
      <p:sp>
        <p:nvSpPr>
          <p:cNvPr id="20" name="Marcador de posición de pie de página 19">
            <a:extLst>
              <a:ext uri="{FF2B5EF4-FFF2-40B4-BE49-F238E27FC236}">
                <a16:creationId xmlns:a16="http://schemas.microsoft.com/office/drawing/2014/main" id="{C77C6228-C5A8-44DC-ABD7-A22A4475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s-MX"/>
              <a:t>Muestra de texto de pie de página</a:t>
            </a:r>
          </a:p>
        </p:txBody>
      </p:sp>
      <p:sp>
        <p:nvSpPr>
          <p:cNvPr id="21" name="Marcador de posición de número de diapositiva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MX" smtClean="0"/>
              <a:pPr rtl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548640"/>
            <a:ext cx="9738359" cy="1253041"/>
          </a:xfrm>
        </p:spPr>
        <p:txBody>
          <a:bodyPr rtlCol="0"/>
          <a:lstStyle/>
          <a:p>
            <a:pPr algn="ctr" rtl="0"/>
            <a:r>
              <a:rPr lang="es-MX" dirty="0"/>
              <a:t>RELIGIÓN</a:t>
            </a:r>
            <a:br>
              <a:rPr lang="es-MX" dirty="0"/>
            </a:br>
            <a:r>
              <a:rPr lang="es-MX" dirty="0"/>
              <a:t>POLITEÍSTA</a:t>
            </a:r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91181F6D-A54F-4289-8C36-80ECE3B2C8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9500" y="3781425"/>
            <a:ext cx="1711325" cy="365760"/>
          </a:xfrm>
        </p:spPr>
        <p:txBody>
          <a:bodyPr rtlCol="0"/>
          <a:lstStyle/>
          <a:p>
            <a:pPr algn="ctr" rtl="0"/>
            <a:r>
              <a:rPr lang="es-MX" dirty="0"/>
              <a:t>TLÁLOC</a:t>
            </a:r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84D39D81-9726-4BD7-BDC0-FA0B2AD0D2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4390" y="4232948"/>
            <a:ext cx="2125980" cy="1767801"/>
          </a:xfrm>
        </p:spPr>
        <p:txBody>
          <a:bodyPr rtlCol="0"/>
          <a:lstStyle/>
          <a:p>
            <a:pPr algn="just" rtl="0"/>
            <a:r>
              <a:rPr lang="es-MX" dirty="0"/>
              <a:t>DIOS DE LA LLUVIA CELESTE Y GOBERNANTE DEL TLALLOCAN</a:t>
            </a:r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4387CED-5FBE-4AFF-B64D-975B5574F1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9150" y="3781425"/>
            <a:ext cx="2584449" cy="365760"/>
          </a:xfrm>
        </p:spPr>
        <p:txBody>
          <a:bodyPr rtlCol="0"/>
          <a:lstStyle/>
          <a:p>
            <a:pPr algn="ctr" rtl="0"/>
            <a:r>
              <a:rPr lang="es-MX" dirty="0"/>
              <a:t>QUETZALTCOÁTL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CCDF84CD-BC27-4182-9FBA-9D4FEED954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38384" y="4232949"/>
            <a:ext cx="1711572" cy="1544461"/>
          </a:xfrm>
        </p:spPr>
        <p:txBody>
          <a:bodyPr rtlCol="0"/>
          <a:lstStyle/>
          <a:p>
            <a:pPr algn="just" rtl="0"/>
            <a:r>
              <a:rPr lang="es-MX" dirty="0"/>
              <a:t>DIOS DE LA LLUVIA TERRESTRE Y DE LA SABIDURÍA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FE5CD03B-066A-46AF-8FB8-E8A78074AB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62743" y="3781425"/>
            <a:ext cx="1711325" cy="365760"/>
          </a:xfrm>
        </p:spPr>
        <p:txBody>
          <a:bodyPr rtlCol="0"/>
          <a:lstStyle/>
          <a:p>
            <a:pPr algn="ctr" rtl="0"/>
            <a:r>
              <a:rPr lang="es-MX" dirty="0"/>
              <a:t>MAYAGUEL</a:t>
            </a:r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id="{10E83414-3440-46C7-8C07-7D073B69C4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61976" y="4232949"/>
            <a:ext cx="1711572" cy="638175"/>
          </a:xfrm>
        </p:spPr>
        <p:txBody>
          <a:bodyPr rtlCol="0"/>
          <a:lstStyle/>
          <a:p>
            <a:pPr algn="just" rtl="0"/>
            <a:r>
              <a:rPr lang="es-MX" dirty="0"/>
              <a:t>DIOS DEL PULQUE</a:t>
            </a:r>
          </a:p>
        </p:txBody>
      </p:sp>
      <p:sp>
        <p:nvSpPr>
          <p:cNvPr id="47" name="Marcador de texto 46">
            <a:extLst>
              <a:ext uri="{FF2B5EF4-FFF2-40B4-BE49-F238E27FC236}">
                <a16:creationId xmlns:a16="http://schemas.microsoft.com/office/drawing/2014/main" id="{F4640D91-CB97-4FCC-8FEF-F4B22B844D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33112" y="3787288"/>
            <a:ext cx="1711325" cy="365760"/>
          </a:xfrm>
        </p:spPr>
        <p:txBody>
          <a:bodyPr rtlCol="0"/>
          <a:lstStyle/>
          <a:p>
            <a:pPr algn="just" rtl="0"/>
            <a:r>
              <a:rPr lang="es-MX" dirty="0"/>
              <a:t>ITZPAPALOT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C6A53C-7538-4FF9-BC09-EFC116FE70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32345" y="4238812"/>
            <a:ext cx="1711572" cy="638175"/>
          </a:xfrm>
        </p:spPr>
        <p:txBody>
          <a:bodyPr rtlCol="0"/>
          <a:lstStyle/>
          <a:p>
            <a:pPr algn="just" rtl="0"/>
            <a:r>
              <a:rPr lang="es-MX" dirty="0"/>
              <a:t>DIOS DE LAS MARIPOSAS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MX" smtClean="0"/>
              <a:pPr rtl="0"/>
              <a:t>7</a:t>
            </a:fld>
            <a:endParaRPr lang="es-MX"/>
          </a:p>
        </p:txBody>
      </p:sp>
      <p:pic>
        <p:nvPicPr>
          <p:cNvPr id="10" name="Marcador de posición de imagen 9" descr="Imagen que contiene interior, tabla, viendo, frente&#10;&#10;Descripción generada automáticamente">
            <a:extLst>
              <a:ext uri="{FF2B5EF4-FFF2-40B4-BE49-F238E27FC236}">
                <a16:creationId xmlns:a16="http://schemas.microsoft.com/office/drawing/2014/main" id="{476CBC9C-EDF2-A45B-7076-1F26EB2261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490" r="10490"/>
          <a:stretch>
            <a:fillRect/>
          </a:stretch>
        </p:blipFill>
        <p:spPr/>
      </p:pic>
      <p:pic>
        <p:nvPicPr>
          <p:cNvPr id="16" name="Marcador de posición de imagen 15" descr="Imagen que contiene caja, camiseta, tabla&#10;&#10;Descripción generada automáticamente">
            <a:extLst>
              <a:ext uri="{FF2B5EF4-FFF2-40B4-BE49-F238E27FC236}">
                <a16:creationId xmlns:a16="http://schemas.microsoft.com/office/drawing/2014/main" id="{703A80E4-C6C9-AE65-153C-960C6AC380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508" r="15508"/>
          <a:stretch>
            <a:fillRect/>
          </a:stretch>
        </p:blipFill>
        <p:spPr/>
      </p:pic>
      <p:pic>
        <p:nvPicPr>
          <p:cNvPr id="22" name="Marcador de posición de imagen 21" descr="Imagen que contiene texto, cuarto, refrigerador&#10;&#10;Descripción generada automáticamente">
            <a:extLst>
              <a:ext uri="{FF2B5EF4-FFF2-40B4-BE49-F238E27FC236}">
                <a16:creationId xmlns:a16="http://schemas.microsoft.com/office/drawing/2014/main" id="{E04542F2-F3EF-614D-1009-F3FA36D3A8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868" b="868"/>
          <a:stretch>
            <a:fillRect/>
          </a:stretch>
        </p:blipFill>
        <p:spPr/>
      </p:pic>
      <p:pic>
        <p:nvPicPr>
          <p:cNvPr id="27" name="Marcador de posición de 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4B49879-C7E5-CFAF-9999-8C15D87B8C8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7598" b="7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AD72D26-24EF-4CBD-9431-A558CB7C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rtlCol="0"/>
          <a:lstStyle/>
          <a:p>
            <a:pPr algn="ctr" rtl="0"/>
            <a:r>
              <a:rPr lang="es-MX" dirty="0"/>
              <a:t>APORTACIONES CULTURALES</a:t>
            </a:r>
          </a:p>
        </p:txBody>
      </p:sp>
      <p:graphicFrame>
        <p:nvGraphicFramePr>
          <p:cNvPr id="4" name="Marcador de contenido 3" descr="Marcador de posición de SmartArt de línea de tiempo ">
            <a:extLst>
              <a:ext uri="{FF2B5EF4-FFF2-40B4-BE49-F238E27FC236}">
                <a16:creationId xmlns:a16="http://schemas.microsoft.com/office/drawing/2014/main" id="{93897051-DA8D-4072-A594-51769F8D5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617979"/>
              </p:ext>
            </p:extLst>
          </p:nvPr>
        </p:nvGraphicFramePr>
        <p:xfrm>
          <a:off x="549538" y="1215274"/>
          <a:ext cx="11090275" cy="484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1FCAF0A-629F-4EC6-B3E6-563ED999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s-MX"/>
              <a:t>Martes, 2 de febrero de 20XX</a:t>
            </a:r>
            <a:endParaRPr lang="es-MX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920A7C57-D6C5-4BA0-AB3C-41D4E343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s-MX"/>
              <a:t>Muestra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5CAC52-3FD1-464A-805A-B8F7AF04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MX" smtClean="0"/>
              <a:pPr rtl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63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49BBE5-4749-CF28-69C9-F9051460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MX" smtClean="0"/>
              <a:t>9</a:t>
            </a:fld>
            <a:endParaRPr lang="es-MX"/>
          </a:p>
        </p:txBody>
      </p:sp>
      <p:pic>
        <p:nvPicPr>
          <p:cNvPr id="3074" name="Picture 2" descr="Mapa que muestra la arquitectura de Teotihuacán">
            <a:extLst>
              <a:ext uri="{FF2B5EF4-FFF2-40B4-BE49-F238E27FC236}">
                <a16:creationId xmlns:a16="http://schemas.microsoft.com/office/drawing/2014/main" id="{699718FE-AF89-D39A-8979-A8A7BA9C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3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4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6012.tgt.Office_50301380_TF33713516_Win32_OJ112196127" id="{BE9D9199-ABB8-4370-9D20-B54D4B2FD6B3}" vid="{E9DD8443-CC0D-4962-ABD4-763920AE0A5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{04EAC7CE-226B-4A9F-9B86-E128BADBBF3C}tf33713516_win32</Template>
  <TotalTime>117</TotalTime>
  <Words>298</Words>
  <Application>Microsoft Office PowerPoint</Application>
  <PresentationFormat>Panorámica</PresentationFormat>
  <Paragraphs>67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Symbol</vt:lpstr>
      <vt:lpstr>Walbaum Display</vt:lpstr>
      <vt:lpstr>3DFloatVTI</vt:lpstr>
      <vt:lpstr>HORIZONTE CLASICO  TEOTOHUACAN</vt:lpstr>
      <vt:lpstr>DIMENSION ESPACIAL</vt:lpstr>
      <vt:lpstr>UBICACIÓN TEMPORAL</vt:lpstr>
      <vt:lpstr>ORGANIZACIÓN SOCIAL</vt:lpstr>
      <vt:lpstr>ECONOMIA</vt:lpstr>
      <vt:lpstr>La mejor manera de empezar es dejar de hablar y comenzar a actuar.</vt:lpstr>
      <vt:lpstr>RELIGIÓN POLITEÍSTA</vt:lpstr>
      <vt:lpstr>APORTACIONES CULTURALES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 CLASICO  TEOTOHUACAN</dc:title>
  <dc:creator>MARIO PEÑA</dc:creator>
  <cp:lastModifiedBy>MARIO PEÑA</cp:lastModifiedBy>
  <cp:revision>2</cp:revision>
  <dcterms:created xsi:type="dcterms:W3CDTF">2024-01-06T21:28:09Z</dcterms:created>
  <dcterms:modified xsi:type="dcterms:W3CDTF">2024-01-06T23:25:40Z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